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9" r:id="rId3"/>
    <p:sldId id="258" r:id="rId4"/>
    <p:sldId id="260" r:id="rId5"/>
    <p:sldId id="262" r:id="rId6"/>
    <p:sldId id="261" r:id="rId7"/>
    <p:sldId id="263"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45DA68-4256-490A-9BE5-18F8703F15D1}" v="2" dt="2024-04-15T19:54:41.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59" d="100"/>
          <a:sy n="159" d="100"/>
        </p:scale>
        <p:origin x="26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é Hübscher" userId="b0c5e66212cd13fb" providerId="LiveId" clId="{8645DA68-4256-490A-9BE5-18F8703F15D1}"/>
    <pc:docChg chg="undo custSel modSld">
      <pc:chgData name="André Hübscher" userId="b0c5e66212cd13fb" providerId="LiveId" clId="{8645DA68-4256-490A-9BE5-18F8703F15D1}" dt="2024-04-15T19:57:02.055" v="30" actId="3062"/>
      <pc:docMkLst>
        <pc:docMk/>
      </pc:docMkLst>
      <pc:sldChg chg="addSp delSp modSp mod delDesignElem">
        <pc:chgData name="André Hübscher" userId="b0c5e66212cd13fb" providerId="LiveId" clId="{8645DA68-4256-490A-9BE5-18F8703F15D1}" dt="2024-04-15T19:54:41.429" v="23"/>
        <pc:sldMkLst>
          <pc:docMk/>
          <pc:sldMk cId="2676315137" sldId="256"/>
        </pc:sldMkLst>
        <pc:spChg chg="mod">
          <ac:chgData name="André Hübscher" userId="b0c5e66212cd13fb" providerId="LiveId" clId="{8645DA68-4256-490A-9BE5-18F8703F15D1}" dt="2024-04-15T19:54:41.429" v="23"/>
          <ac:spMkLst>
            <pc:docMk/>
            <pc:sldMk cId="2676315137" sldId="256"/>
            <ac:spMk id="2" creationId="{454E0E49-13D9-3565-ED67-3F28BA0F04B6}"/>
          </ac:spMkLst>
        </pc:spChg>
        <pc:spChg chg="add del">
          <ac:chgData name="André Hübscher" userId="b0c5e66212cd13fb" providerId="LiveId" clId="{8645DA68-4256-490A-9BE5-18F8703F15D1}" dt="2024-04-15T19:54:41.429" v="23"/>
          <ac:spMkLst>
            <pc:docMk/>
            <pc:sldMk cId="2676315137" sldId="256"/>
            <ac:spMk id="9" creationId="{3D7AAEFC-156E-1144-8D57-FBE2CD3B6CEB}"/>
          </ac:spMkLst>
        </pc:spChg>
        <pc:spChg chg="add del">
          <ac:chgData name="André Hübscher" userId="b0c5e66212cd13fb" providerId="LiveId" clId="{8645DA68-4256-490A-9BE5-18F8703F15D1}" dt="2024-04-15T19:54:41.429" v="23"/>
          <ac:spMkLst>
            <pc:docMk/>
            <pc:sldMk cId="2676315137" sldId="256"/>
            <ac:spMk id="11" creationId="{4AF0997A-7C0F-4AD2-BA90-5FE341A17796}"/>
          </ac:spMkLst>
        </pc:spChg>
      </pc:sldChg>
      <pc:sldChg chg="modSp mod">
        <pc:chgData name="André Hübscher" userId="b0c5e66212cd13fb" providerId="LiveId" clId="{8645DA68-4256-490A-9BE5-18F8703F15D1}" dt="2024-04-15T19:54:41.429" v="23"/>
        <pc:sldMkLst>
          <pc:docMk/>
          <pc:sldMk cId="2931375364" sldId="258"/>
        </pc:sldMkLst>
        <pc:spChg chg="mod">
          <ac:chgData name="André Hübscher" userId="b0c5e66212cd13fb" providerId="LiveId" clId="{8645DA68-4256-490A-9BE5-18F8703F15D1}" dt="2024-04-15T19:54:41.429" v="23"/>
          <ac:spMkLst>
            <pc:docMk/>
            <pc:sldMk cId="2931375364" sldId="258"/>
            <ac:spMk id="2" creationId="{AA1A89E7-52A2-8FAA-357D-55288079F3ED}"/>
          </ac:spMkLst>
        </pc:spChg>
        <pc:spChg chg="mod">
          <ac:chgData name="André Hübscher" userId="b0c5e66212cd13fb" providerId="LiveId" clId="{8645DA68-4256-490A-9BE5-18F8703F15D1}" dt="2024-04-15T19:54:41.429" v="23"/>
          <ac:spMkLst>
            <pc:docMk/>
            <pc:sldMk cId="2931375364" sldId="258"/>
            <ac:spMk id="3" creationId="{A07E1C77-481F-B14F-57C7-30177565F566}"/>
          </ac:spMkLst>
        </pc:spChg>
      </pc:sldChg>
      <pc:sldChg chg="modSp mod">
        <pc:chgData name="André Hübscher" userId="b0c5e66212cd13fb" providerId="LiveId" clId="{8645DA68-4256-490A-9BE5-18F8703F15D1}" dt="2024-04-15T19:55:07.342" v="24" actId="13822"/>
        <pc:sldMkLst>
          <pc:docMk/>
          <pc:sldMk cId="1709917321" sldId="259"/>
        </pc:sldMkLst>
        <pc:spChg chg="mod">
          <ac:chgData name="André Hübscher" userId="b0c5e66212cd13fb" providerId="LiveId" clId="{8645DA68-4256-490A-9BE5-18F8703F15D1}" dt="2024-04-15T19:52:11.053" v="6" actId="1076"/>
          <ac:spMkLst>
            <pc:docMk/>
            <pc:sldMk cId="1709917321" sldId="259"/>
            <ac:spMk id="3" creationId="{415A5C90-3B3C-CF34-A8EE-9C4C544E577D}"/>
          </ac:spMkLst>
        </pc:spChg>
        <pc:spChg chg="mod">
          <ac:chgData name="André Hübscher" userId="b0c5e66212cd13fb" providerId="LiveId" clId="{8645DA68-4256-490A-9BE5-18F8703F15D1}" dt="2024-04-15T19:55:07.342" v="24" actId="13822"/>
          <ac:spMkLst>
            <pc:docMk/>
            <pc:sldMk cId="1709917321" sldId="259"/>
            <ac:spMk id="7" creationId="{8DA9457C-41F0-DD09-709D-0E20D99A7398}"/>
          </ac:spMkLst>
        </pc:spChg>
      </pc:sldChg>
      <pc:sldChg chg="modSp mod">
        <pc:chgData name="André Hübscher" userId="b0c5e66212cd13fb" providerId="LiveId" clId="{8645DA68-4256-490A-9BE5-18F8703F15D1}" dt="2024-04-15T19:54:41.429" v="23"/>
        <pc:sldMkLst>
          <pc:docMk/>
          <pc:sldMk cId="3605060730" sldId="260"/>
        </pc:sldMkLst>
        <pc:spChg chg="mod">
          <ac:chgData name="André Hübscher" userId="b0c5e66212cd13fb" providerId="LiveId" clId="{8645DA68-4256-490A-9BE5-18F8703F15D1}" dt="2024-04-15T19:54:41.429" v="23"/>
          <ac:spMkLst>
            <pc:docMk/>
            <pc:sldMk cId="3605060730" sldId="260"/>
            <ac:spMk id="2" creationId="{8627E0B6-9597-6F02-326C-2B25F6D26418}"/>
          </ac:spMkLst>
        </pc:spChg>
        <pc:spChg chg="mod">
          <ac:chgData name="André Hübscher" userId="b0c5e66212cd13fb" providerId="LiveId" clId="{8645DA68-4256-490A-9BE5-18F8703F15D1}" dt="2024-04-15T19:52:30.473" v="9" actId="2711"/>
          <ac:spMkLst>
            <pc:docMk/>
            <pc:sldMk cId="3605060730" sldId="260"/>
            <ac:spMk id="3" creationId="{1EE237B5-B522-8502-3384-53D7086927C7}"/>
          </ac:spMkLst>
        </pc:spChg>
      </pc:sldChg>
      <pc:sldChg chg="modSp mod">
        <pc:chgData name="André Hübscher" userId="b0c5e66212cd13fb" providerId="LiveId" clId="{8645DA68-4256-490A-9BE5-18F8703F15D1}" dt="2024-04-15T19:57:02.055" v="30" actId="3062"/>
        <pc:sldMkLst>
          <pc:docMk/>
          <pc:sldMk cId="43451712" sldId="261"/>
        </pc:sldMkLst>
        <pc:spChg chg="mod">
          <ac:chgData name="André Hübscher" userId="b0c5e66212cd13fb" providerId="LiveId" clId="{8645DA68-4256-490A-9BE5-18F8703F15D1}" dt="2024-04-15T19:57:02.055" v="30" actId="3062"/>
          <ac:spMkLst>
            <pc:docMk/>
            <pc:sldMk cId="43451712" sldId="261"/>
            <ac:spMk id="2" creationId="{17B77629-8D4D-D9F7-E181-9678BCD02DFC}"/>
          </ac:spMkLst>
        </pc:spChg>
        <pc:spChg chg="mod">
          <ac:chgData name="André Hübscher" userId="b0c5e66212cd13fb" providerId="LiveId" clId="{8645DA68-4256-490A-9BE5-18F8703F15D1}" dt="2024-04-15T19:55:54.094" v="25" actId="13822"/>
          <ac:spMkLst>
            <pc:docMk/>
            <pc:sldMk cId="43451712" sldId="261"/>
            <ac:spMk id="3" creationId="{F36D246E-83E0-912A-EA5B-C71B5CED0A32}"/>
          </ac:spMkLst>
        </pc:spChg>
      </pc:sldChg>
      <pc:sldChg chg="modSp mod">
        <pc:chgData name="André Hübscher" userId="b0c5e66212cd13fb" providerId="LiveId" clId="{8645DA68-4256-490A-9BE5-18F8703F15D1}" dt="2024-04-15T19:52:56.396" v="16" actId="1076"/>
        <pc:sldMkLst>
          <pc:docMk/>
          <pc:sldMk cId="2778828921" sldId="262"/>
        </pc:sldMkLst>
        <pc:spChg chg="mod">
          <ac:chgData name="André Hübscher" userId="b0c5e66212cd13fb" providerId="LiveId" clId="{8645DA68-4256-490A-9BE5-18F8703F15D1}" dt="2024-04-15T19:52:56.396" v="16" actId="1076"/>
          <ac:spMkLst>
            <pc:docMk/>
            <pc:sldMk cId="2778828921" sldId="262"/>
            <ac:spMk id="8" creationId="{6BC8F05D-0A50-95D5-D598-6FA48038E785}"/>
          </ac:spMkLst>
        </pc:spChg>
      </pc:sldChg>
      <pc:sldChg chg="modSp mod">
        <pc:chgData name="André Hübscher" userId="b0c5e66212cd13fb" providerId="LiveId" clId="{8645DA68-4256-490A-9BE5-18F8703F15D1}" dt="2024-04-15T19:56:44.356" v="28" actId="3062"/>
        <pc:sldMkLst>
          <pc:docMk/>
          <pc:sldMk cId="2634797363" sldId="263"/>
        </pc:sldMkLst>
        <pc:spChg chg="mod">
          <ac:chgData name="André Hübscher" userId="b0c5e66212cd13fb" providerId="LiveId" clId="{8645DA68-4256-490A-9BE5-18F8703F15D1}" dt="2024-04-15T19:56:44.356" v="28" actId="3062"/>
          <ac:spMkLst>
            <pc:docMk/>
            <pc:sldMk cId="2634797363" sldId="263"/>
            <ac:spMk id="9" creationId="{5F85BEC2-A89D-E45B-B707-65A5AAC41242}"/>
          </ac:spMkLst>
        </pc:spChg>
      </pc:sldChg>
    </pc:docChg>
  </pc:docChgLst>
  <pc:docChgLst>
    <pc:chgData name="André Hübscher" userId="b0c5e66212cd13fb" providerId="LiveId" clId="{535D340F-4ABF-4656-BDA8-413B38CFB63A}"/>
    <pc:docChg chg="undo custSel modSld">
      <pc:chgData name="André Hübscher" userId="b0c5e66212cd13fb" providerId="LiveId" clId="{535D340F-4ABF-4656-BDA8-413B38CFB63A}" dt="2024-01-23T10:54:47.038" v="48" actId="20577"/>
      <pc:docMkLst>
        <pc:docMk/>
      </pc:docMkLst>
      <pc:sldChg chg="modSp mod">
        <pc:chgData name="André Hübscher" userId="b0c5e66212cd13fb" providerId="LiveId" clId="{535D340F-4ABF-4656-BDA8-413B38CFB63A}" dt="2024-01-23T10:54:47.038" v="48" actId="20577"/>
        <pc:sldMkLst>
          <pc:docMk/>
          <pc:sldMk cId="2676315137" sldId="256"/>
        </pc:sldMkLst>
        <pc:spChg chg="mod">
          <ac:chgData name="André Hübscher" userId="b0c5e66212cd13fb" providerId="LiveId" clId="{535D340F-4ABF-4656-BDA8-413B38CFB63A}" dt="2024-01-23T10:54:47.038" v="48" actId="20577"/>
          <ac:spMkLst>
            <pc:docMk/>
            <pc:sldMk cId="2676315137" sldId="256"/>
            <ac:spMk id="2" creationId="{454E0E49-13D9-3565-ED67-3F28BA0F04B6}"/>
          </ac:spMkLst>
        </pc:spChg>
        <pc:picChg chg="mod">
          <ac:chgData name="André Hübscher" userId="b0c5e66212cd13fb" providerId="LiveId" clId="{535D340F-4ABF-4656-BDA8-413B38CFB63A}" dt="2024-01-23T10:54:41.317" v="42" actId="1076"/>
          <ac:picMkLst>
            <pc:docMk/>
            <pc:sldMk cId="2676315137" sldId="256"/>
            <ac:picMk id="4" creationId="{9A304ADB-F79F-9814-74FB-33BE7457ED86}"/>
          </ac:picMkLst>
        </pc:picChg>
      </pc:sldChg>
      <pc:sldChg chg="addSp modSp mod">
        <pc:chgData name="André Hübscher" userId="b0c5e66212cd13fb" providerId="LiveId" clId="{535D340F-4ABF-4656-BDA8-413B38CFB63A}" dt="2024-01-23T10:52:25.280" v="41" actId="1076"/>
        <pc:sldMkLst>
          <pc:docMk/>
          <pc:sldMk cId="43451712" sldId="261"/>
        </pc:sldMkLst>
        <pc:spChg chg="mod">
          <ac:chgData name="André Hübscher" userId="b0c5e66212cd13fb" providerId="LiveId" clId="{535D340F-4ABF-4656-BDA8-413B38CFB63A}" dt="2024-01-23T10:49:28.974" v="7" actId="20577"/>
          <ac:spMkLst>
            <pc:docMk/>
            <pc:sldMk cId="43451712" sldId="261"/>
            <ac:spMk id="2" creationId="{17B77629-8D4D-D9F7-E181-9678BCD02DFC}"/>
          </ac:spMkLst>
        </pc:spChg>
        <pc:spChg chg="mod">
          <ac:chgData name="André Hübscher" userId="b0c5e66212cd13fb" providerId="LiveId" clId="{535D340F-4ABF-4656-BDA8-413B38CFB63A}" dt="2024-01-23T10:49:52.992" v="12"/>
          <ac:spMkLst>
            <pc:docMk/>
            <pc:sldMk cId="43451712" sldId="261"/>
            <ac:spMk id="3" creationId="{F36D246E-83E0-912A-EA5B-C71B5CED0A32}"/>
          </ac:spMkLst>
        </pc:spChg>
        <pc:spChg chg="add mod">
          <ac:chgData name="André Hübscher" userId="b0c5e66212cd13fb" providerId="LiveId" clId="{535D340F-4ABF-4656-BDA8-413B38CFB63A}" dt="2024-01-23T10:52:25.280" v="41" actId="1076"/>
          <ac:spMkLst>
            <pc:docMk/>
            <pc:sldMk cId="43451712" sldId="261"/>
            <ac:spMk id="4" creationId="{F79639B1-2857-AC19-E115-4FE5C195F7F4}"/>
          </ac:spMkLst>
        </pc:spChg>
      </pc:sldChg>
      <pc:sldChg chg="modSp mod">
        <pc:chgData name="André Hübscher" userId="b0c5e66212cd13fb" providerId="LiveId" clId="{535D340F-4ABF-4656-BDA8-413B38CFB63A}" dt="2024-01-23T10:50:14.322" v="21" actId="20577"/>
        <pc:sldMkLst>
          <pc:docMk/>
          <pc:sldMk cId="2634797363" sldId="263"/>
        </pc:sldMkLst>
        <pc:spChg chg="mod">
          <ac:chgData name="André Hübscher" userId="b0c5e66212cd13fb" providerId="LiveId" clId="{535D340F-4ABF-4656-BDA8-413B38CFB63A}" dt="2024-01-23T10:50:14.322" v="21" actId="20577"/>
          <ac:spMkLst>
            <pc:docMk/>
            <pc:sldMk cId="2634797363" sldId="263"/>
            <ac:spMk id="9" creationId="{5F85BEC2-A89D-E45B-B707-65A5AAC412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392892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3282280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328731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2470415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646198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1834036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354799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212813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3732871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15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4/15/2024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‹Nr.›</a:t>
            </a:fld>
            <a:endParaRPr lang="en-US"/>
          </a:p>
        </p:txBody>
      </p:sp>
    </p:spTree>
    <p:extLst>
      <p:ext uri="{BB962C8B-B14F-4D97-AF65-F5344CB8AC3E}">
        <p14:creationId xmlns:p14="http://schemas.microsoft.com/office/powerpoint/2010/main" val="2374903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4/15/2024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‹Nr.›</a:t>
            </a:fld>
            <a:endParaRPr lang="en-US" dirty="0"/>
          </a:p>
        </p:txBody>
      </p:sp>
    </p:spTree>
    <p:extLst>
      <p:ext uri="{BB962C8B-B14F-4D97-AF65-F5344CB8AC3E}">
        <p14:creationId xmlns:p14="http://schemas.microsoft.com/office/powerpoint/2010/main" val="32256030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32" r:id="rId6"/>
    <p:sldLayoutId id="2147483728" r:id="rId7"/>
    <p:sldLayoutId id="2147483729" r:id="rId8"/>
    <p:sldLayoutId id="2147483730" r:id="rId9"/>
    <p:sldLayoutId id="2147483731" r:id="rId10"/>
    <p:sldLayoutId id="2147483733"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olyp.org.uk/images/cartoons/RatRaceEnglish.jp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Maslows_hierarchy.pn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Rosa und blaue Wolken">
            <a:extLst>
              <a:ext uri="{FF2B5EF4-FFF2-40B4-BE49-F238E27FC236}">
                <a16:creationId xmlns:a16="http://schemas.microsoft.com/office/drawing/2014/main" id="{9A304ADB-F79F-9814-74FB-33BE7457ED86}"/>
              </a:ext>
            </a:extLst>
          </p:cNvPr>
          <p:cNvPicPr>
            <a:picLocks noChangeAspect="1"/>
          </p:cNvPicPr>
          <p:nvPr/>
        </p:nvPicPr>
        <p:blipFill rotWithShape="1">
          <a:blip r:embed="rId2"/>
          <a:srcRect t="14122"/>
          <a:stretch/>
        </p:blipFill>
        <p:spPr>
          <a:xfrm>
            <a:off x="0" y="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454E0E49-13D9-3565-ED67-3F28BA0F04B6}"/>
              </a:ext>
            </a:extLst>
          </p:cNvPr>
          <p:cNvSpPr>
            <a:spLocks noGrp="1"/>
          </p:cNvSpPr>
          <p:nvPr>
            <p:ph type="ctrTitle"/>
          </p:nvPr>
        </p:nvSpPr>
        <p:spPr>
          <a:xfrm>
            <a:off x="4521389" y="1826096"/>
            <a:ext cx="3149221" cy="2142699"/>
          </a:xfrm>
        </p:spPr>
        <p:txBody>
          <a:bodyPr anchor="b">
            <a:normAutofit fontScale="90000"/>
          </a:bodyPr>
          <a:lstStyle/>
          <a:p>
            <a:pPr algn="ctr"/>
            <a:r>
              <a:rPr lang="de-DE" sz="4000" dirty="0" err="1">
                <a:solidFill>
                  <a:srgbClr val="FFFFFF"/>
                </a:solidFill>
                <a:latin typeface="Helvetica Neue" panose="02000503040000020004" pitchFamily="50" charset="-52"/>
              </a:rPr>
              <a:t>Consumption</a:t>
            </a:r>
            <a:br>
              <a:rPr lang="de-DE" sz="4000" dirty="0">
                <a:solidFill>
                  <a:srgbClr val="FFFFFF"/>
                </a:solidFill>
                <a:latin typeface="Helvetica Neue" panose="02000503040000020004" pitchFamily="50" charset="-52"/>
              </a:rPr>
            </a:br>
            <a:r>
              <a:rPr lang="de-DE" sz="4000" dirty="0">
                <a:solidFill>
                  <a:srgbClr val="FFFFFF"/>
                </a:solidFill>
                <a:latin typeface="Helvetica Neue" panose="02000503040000020004" pitchFamily="50" charset="-52"/>
              </a:rPr>
              <a:t>and</a:t>
            </a:r>
            <a:br>
              <a:rPr lang="de-DE" sz="4000" dirty="0">
                <a:solidFill>
                  <a:srgbClr val="FFFFFF"/>
                </a:solidFill>
                <a:latin typeface="Helvetica Neue" panose="02000503040000020004" pitchFamily="50" charset="-52"/>
              </a:rPr>
            </a:br>
            <a:r>
              <a:rPr lang="de-DE" sz="4000" dirty="0">
                <a:solidFill>
                  <a:srgbClr val="FFFFFF"/>
                </a:solidFill>
                <a:latin typeface="Helvetica Neue" panose="02000503040000020004" pitchFamily="50" charset="-52"/>
              </a:rPr>
              <a:t>Needs</a:t>
            </a:r>
          </a:p>
        </p:txBody>
      </p:sp>
    </p:spTree>
    <p:extLst>
      <p:ext uri="{BB962C8B-B14F-4D97-AF65-F5344CB8AC3E}">
        <p14:creationId xmlns:p14="http://schemas.microsoft.com/office/powerpoint/2010/main" val="267631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descr="Ein Bild, das Text, Cartoon, Comics, Comicbuch enthält.&#10;&#10;Automatisch generierte Beschreibung">
            <a:extLst>
              <a:ext uri="{FF2B5EF4-FFF2-40B4-BE49-F238E27FC236}">
                <a16:creationId xmlns:a16="http://schemas.microsoft.com/office/drawing/2014/main" id="{F63C09A6-39B9-7C30-BDB9-D99FCE4572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918" y="324767"/>
            <a:ext cx="8526473" cy="6208466"/>
          </a:xfrm>
          <a:ln>
            <a:solidFill>
              <a:schemeClr val="tx1"/>
            </a:solidFill>
          </a:ln>
        </p:spPr>
      </p:pic>
      <p:sp>
        <p:nvSpPr>
          <p:cNvPr id="7" name="Textfeld 6">
            <a:extLst>
              <a:ext uri="{FF2B5EF4-FFF2-40B4-BE49-F238E27FC236}">
                <a16:creationId xmlns:a16="http://schemas.microsoft.com/office/drawing/2014/main" id="{8DA9457C-41F0-DD09-709D-0E20D99A7398}"/>
              </a:ext>
            </a:extLst>
          </p:cNvPr>
          <p:cNvSpPr txBox="1"/>
          <p:nvPr/>
        </p:nvSpPr>
        <p:spPr>
          <a:xfrm>
            <a:off x="9192126" y="595563"/>
            <a:ext cx="2910237" cy="480131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e-DE" b="1" u="sng" dirty="0">
                <a:latin typeface="Helvetica Neue" panose="02000503040000020004" pitchFamily="50" charset="-52"/>
                <a:cs typeface="Times New Roman" panose="02020603050405020304" pitchFamily="18" charset="0"/>
              </a:rPr>
              <a:t>Cartoon Analysis:</a:t>
            </a:r>
          </a:p>
          <a:p>
            <a:endParaRPr lang="de-DE" dirty="0">
              <a:latin typeface="Helvetica Neue" panose="02000503040000020004" pitchFamily="50" charset="-52"/>
              <a:cs typeface="Times New Roman" panose="02020603050405020304" pitchFamily="18" charset="0"/>
            </a:endParaRPr>
          </a:p>
          <a:p>
            <a:r>
              <a:rPr lang="de-DE" b="1" dirty="0">
                <a:latin typeface="Helvetica Neue" panose="02000503040000020004" pitchFamily="50" charset="-52"/>
                <a:cs typeface="Times New Roman" panose="02020603050405020304" pitchFamily="18" charset="0"/>
              </a:rPr>
              <a:t>1. Description:</a:t>
            </a:r>
          </a:p>
          <a:p>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What</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can</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we</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see</a:t>
            </a:r>
            <a:r>
              <a:rPr lang="de-DE" dirty="0">
                <a:latin typeface="Helvetica Neue" panose="02000503040000020004" pitchFamily="50" charset="-52"/>
                <a:cs typeface="Times New Roman" panose="02020603050405020304" pitchFamily="18" charset="0"/>
              </a:rPr>
              <a:t>?</a:t>
            </a:r>
          </a:p>
          <a:p>
            <a:endParaRPr lang="de-DE" dirty="0">
              <a:latin typeface="Helvetica Neue" panose="02000503040000020004" pitchFamily="50" charset="-52"/>
              <a:cs typeface="Times New Roman" panose="02020603050405020304" pitchFamily="18" charset="0"/>
            </a:endParaRPr>
          </a:p>
          <a:p>
            <a:r>
              <a:rPr lang="de-DE" b="1" dirty="0">
                <a:latin typeface="Helvetica Neue" panose="02000503040000020004" pitchFamily="50" charset="-52"/>
                <a:cs typeface="Times New Roman" panose="02020603050405020304" pitchFamily="18" charset="0"/>
              </a:rPr>
              <a:t>2. Analysis:</a:t>
            </a:r>
          </a:p>
          <a:p>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What</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is</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the</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topic</a:t>
            </a:r>
            <a:r>
              <a:rPr lang="de-DE" dirty="0">
                <a:latin typeface="Helvetica Neue" panose="02000503040000020004" pitchFamily="50" charset="-52"/>
                <a:cs typeface="Times New Roman" panose="02020603050405020304" pitchFamily="18" charset="0"/>
              </a:rPr>
              <a:t>?</a:t>
            </a:r>
          </a:p>
          <a:p>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What</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is</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the</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problem</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described</a:t>
            </a:r>
            <a:r>
              <a:rPr lang="de-DE" dirty="0">
                <a:latin typeface="Helvetica Neue" panose="02000503040000020004" pitchFamily="50" charset="-52"/>
                <a:cs typeface="Times New Roman" panose="02020603050405020304" pitchFamily="18" charset="0"/>
              </a:rPr>
              <a:t>?</a:t>
            </a:r>
          </a:p>
          <a:p>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How</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does</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the</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artist</a:t>
            </a:r>
            <a:r>
              <a:rPr lang="de-DE" dirty="0">
                <a:latin typeface="Helvetica Neue" panose="02000503040000020004" pitchFamily="50" charset="-52"/>
                <a:cs typeface="Times New Roman" panose="02020603050405020304" pitchFamily="18" charset="0"/>
              </a:rPr>
              <a:t> express </a:t>
            </a:r>
            <a:r>
              <a:rPr lang="de-DE" dirty="0" err="1">
                <a:latin typeface="Helvetica Neue" panose="02000503040000020004" pitchFamily="50" charset="-52"/>
                <a:cs typeface="Times New Roman" panose="02020603050405020304" pitchFamily="18" charset="0"/>
              </a:rPr>
              <a:t>it</a:t>
            </a:r>
            <a:r>
              <a:rPr lang="de-DE" dirty="0">
                <a:latin typeface="Helvetica Neue" panose="02000503040000020004" pitchFamily="50" charset="-52"/>
                <a:cs typeface="Times New Roman" panose="02020603050405020304" pitchFamily="18" charset="0"/>
              </a:rPr>
              <a:t>?</a:t>
            </a:r>
          </a:p>
          <a:p>
            <a:endParaRPr lang="de-DE" dirty="0">
              <a:latin typeface="Helvetica Neue" panose="02000503040000020004" pitchFamily="50" charset="-52"/>
              <a:cs typeface="Times New Roman" panose="02020603050405020304" pitchFamily="18" charset="0"/>
            </a:endParaRPr>
          </a:p>
          <a:p>
            <a:r>
              <a:rPr lang="de-DE" b="1" dirty="0">
                <a:latin typeface="Helvetica Neue" panose="02000503040000020004" pitchFamily="50" charset="-52"/>
                <a:cs typeface="Times New Roman" panose="02020603050405020304" pitchFamily="18" charset="0"/>
              </a:rPr>
              <a:t>3. Evaluation:</a:t>
            </a:r>
          </a:p>
          <a:p>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Your</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opinion</a:t>
            </a:r>
            <a:r>
              <a:rPr lang="de-DE" dirty="0">
                <a:latin typeface="Helvetica Neue" panose="02000503040000020004" pitchFamily="50" charset="-52"/>
                <a:cs typeface="Times New Roman" panose="02020603050405020304" pitchFamily="18" charset="0"/>
              </a:rPr>
              <a:t> on </a:t>
            </a:r>
            <a:r>
              <a:rPr lang="de-DE" dirty="0" err="1">
                <a:latin typeface="Helvetica Neue" panose="02000503040000020004" pitchFamily="50" charset="-52"/>
                <a:cs typeface="Times New Roman" panose="02020603050405020304" pitchFamily="18" charset="0"/>
              </a:rPr>
              <a:t>the</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cartoon</a:t>
            </a:r>
            <a:r>
              <a:rPr lang="de-DE" dirty="0">
                <a:latin typeface="Helvetica Neue" panose="02000503040000020004" pitchFamily="50" charset="-52"/>
                <a:cs typeface="Times New Roman" panose="02020603050405020304" pitchFamily="18" charset="0"/>
              </a:rPr>
              <a:t>.</a:t>
            </a:r>
          </a:p>
          <a:p>
            <a:r>
              <a:rPr lang="de-DE" dirty="0">
                <a:latin typeface="Helvetica Neue" panose="02000503040000020004" pitchFamily="50" charset="-52"/>
                <a:cs typeface="Times New Roman" panose="02020603050405020304" pitchFamily="18" charset="0"/>
              </a:rPr>
              <a:t>- Do </a:t>
            </a:r>
            <a:r>
              <a:rPr lang="de-DE" dirty="0" err="1">
                <a:latin typeface="Helvetica Neue" panose="02000503040000020004" pitchFamily="50" charset="-52"/>
                <a:cs typeface="Times New Roman" panose="02020603050405020304" pitchFamily="18" charset="0"/>
              </a:rPr>
              <a:t>you</a:t>
            </a:r>
            <a:r>
              <a:rPr lang="de-DE" dirty="0">
                <a:latin typeface="Helvetica Neue" panose="02000503040000020004" pitchFamily="50" charset="-52"/>
                <a:cs typeface="Times New Roman" panose="02020603050405020304" pitchFamily="18" charset="0"/>
              </a:rPr>
              <a:t> </a:t>
            </a:r>
            <a:r>
              <a:rPr lang="de-DE" dirty="0" err="1">
                <a:latin typeface="Helvetica Neue" panose="02000503040000020004" pitchFamily="50" charset="-52"/>
                <a:cs typeface="Times New Roman" panose="02020603050405020304" pitchFamily="18" charset="0"/>
              </a:rPr>
              <a:t>agree</a:t>
            </a:r>
            <a:r>
              <a:rPr lang="de-DE" dirty="0">
                <a:latin typeface="Helvetica Neue" panose="02000503040000020004" pitchFamily="50" charset="-52"/>
                <a:cs typeface="Times New Roman" panose="02020603050405020304" pitchFamily="18" charset="0"/>
              </a:rPr>
              <a:t>/</a:t>
            </a:r>
            <a:r>
              <a:rPr lang="de-DE" dirty="0" err="1">
                <a:latin typeface="Helvetica Neue" panose="02000503040000020004" pitchFamily="50" charset="-52"/>
                <a:cs typeface="Times New Roman" panose="02020603050405020304" pitchFamily="18" charset="0"/>
              </a:rPr>
              <a:t>disagree</a:t>
            </a:r>
            <a:r>
              <a:rPr lang="de-DE" dirty="0">
                <a:latin typeface="Helvetica Neue" panose="02000503040000020004" pitchFamily="50" charset="-52"/>
                <a:cs typeface="Times New Roman" panose="02020603050405020304" pitchFamily="18" charset="0"/>
              </a:rPr>
              <a:t> and </a:t>
            </a:r>
            <a:r>
              <a:rPr lang="de-DE" dirty="0" err="1">
                <a:latin typeface="Helvetica Neue" panose="02000503040000020004" pitchFamily="50" charset="-52"/>
                <a:cs typeface="Times New Roman" panose="02020603050405020304" pitchFamily="18" charset="0"/>
              </a:rPr>
              <a:t>why</a:t>
            </a:r>
            <a:r>
              <a:rPr lang="de-DE" dirty="0">
                <a:latin typeface="Helvetica Neue" panose="02000503040000020004" pitchFamily="50" charset="-52"/>
                <a:cs typeface="Times New Roman" panose="02020603050405020304" pitchFamily="18" charset="0"/>
              </a:rPr>
              <a:t>?</a:t>
            </a:r>
          </a:p>
        </p:txBody>
      </p:sp>
      <p:sp>
        <p:nvSpPr>
          <p:cNvPr id="3" name="Textfeld 2">
            <a:extLst>
              <a:ext uri="{FF2B5EF4-FFF2-40B4-BE49-F238E27FC236}">
                <a16:creationId xmlns:a16="http://schemas.microsoft.com/office/drawing/2014/main" id="{415A5C90-3B3C-CF34-A8EE-9C4C544E577D}"/>
              </a:ext>
            </a:extLst>
          </p:cNvPr>
          <p:cNvSpPr txBox="1"/>
          <p:nvPr/>
        </p:nvSpPr>
        <p:spPr>
          <a:xfrm>
            <a:off x="1795413" y="6533233"/>
            <a:ext cx="7601250" cy="276999"/>
          </a:xfrm>
          <a:prstGeom prst="rect">
            <a:avLst/>
          </a:prstGeom>
          <a:noFill/>
        </p:spPr>
        <p:txBody>
          <a:bodyPr wrap="square">
            <a:spAutoFit/>
          </a:bodyPr>
          <a:lstStyle/>
          <a:p>
            <a:r>
              <a:rPr lang="de-DE" sz="1200" dirty="0">
                <a:latin typeface="Helvetica Neue" panose="02000503040000020004" pitchFamily="50" charset="-52"/>
              </a:rPr>
              <a:t>Source: </a:t>
            </a:r>
            <a:r>
              <a:rPr lang="de-DE" sz="1200" dirty="0">
                <a:latin typeface="Helvetica Neue" panose="02000503040000020004" pitchFamily="50" charset="-52"/>
                <a:hlinkClick r:id="rId3"/>
              </a:rPr>
              <a:t>https://www.polyp.org.uk/images/cartoons/RatRaceEnglish.jpg</a:t>
            </a:r>
            <a:endParaRPr lang="de-DE" sz="1200" dirty="0">
              <a:latin typeface="Helvetica Neue" panose="02000503040000020004" pitchFamily="50" charset="-52"/>
            </a:endParaRPr>
          </a:p>
        </p:txBody>
      </p:sp>
    </p:spTree>
    <p:extLst>
      <p:ext uri="{BB962C8B-B14F-4D97-AF65-F5344CB8AC3E}">
        <p14:creationId xmlns:p14="http://schemas.microsoft.com/office/powerpoint/2010/main" val="170991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1A89E7-52A2-8FAA-357D-55288079F3ED}"/>
              </a:ext>
            </a:extLst>
          </p:cNvPr>
          <p:cNvSpPr>
            <a:spLocks noGrp="1"/>
          </p:cNvSpPr>
          <p:nvPr>
            <p:ph type="title"/>
          </p:nvPr>
        </p:nvSpPr>
        <p:spPr/>
        <p:txBody>
          <a:bodyPr/>
          <a:lstStyle/>
          <a:p>
            <a:r>
              <a:rPr lang="de-DE" dirty="0">
                <a:latin typeface="Helvetica Neue" panose="02000503040000020004" pitchFamily="50" charset="-52"/>
              </a:rPr>
              <a:t>Group Work</a:t>
            </a:r>
          </a:p>
        </p:txBody>
      </p:sp>
      <p:sp>
        <p:nvSpPr>
          <p:cNvPr id="3" name="Inhaltsplatzhalter 2">
            <a:extLst>
              <a:ext uri="{FF2B5EF4-FFF2-40B4-BE49-F238E27FC236}">
                <a16:creationId xmlns:a16="http://schemas.microsoft.com/office/drawing/2014/main" id="{A07E1C77-481F-B14F-57C7-30177565F566}"/>
              </a:ext>
            </a:extLst>
          </p:cNvPr>
          <p:cNvSpPr>
            <a:spLocks noGrp="1"/>
          </p:cNvSpPr>
          <p:nvPr>
            <p:ph idx="1"/>
          </p:nvPr>
        </p:nvSpPr>
        <p:spPr/>
        <p:txBody>
          <a:bodyPr/>
          <a:lstStyle/>
          <a:p>
            <a:r>
              <a:rPr lang="de-DE" dirty="0" err="1">
                <a:latin typeface="Helvetica Neue" panose="02000503040000020004" pitchFamily="50" charset="-52"/>
              </a:rPr>
              <a:t>Get</a:t>
            </a:r>
            <a:r>
              <a:rPr lang="de-DE" dirty="0">
                <a:latin typeface="Helvetica Neue" panose="02000503040000020004" pitchFamily="50" charset="-52"/>
              </a:rPr>
              <a:t> </a:t>
            </a:r>
            <a:r>
              <a:rPr lang="de-DE" dirty="0" err="1">
                <a:latin typeface="Helvetica Neue" panose="02000503040000020004" pitchFamily="50" charset="-52"/>
              </a:rPr>
              <a:t>together</a:t>
            </a:r>
            <a:r>
              <a:rPr lang="de-DE" dirty="0">
                <a:latin typeface="Helvetica Neue" panose="02000503040000020004" pitchFamily="50" charset="-52"/>
              </a:rPr>
              <a:t> in </a:t>
            </a:r>
            <a:r>
              <a:rPr lang="de-DE" dirty="0" err="1">
                <a:latin typeface="Helvetica Neue" panose="02000503040000020004" pitchFamily="50" charset="-52"/>
              </a:rPr>
              <a:t>groups</a:t>
            </a:r>
            <a:r>
              <a:rPr lang="de-DE" dirty="0">
                <a:latin typeface="Helvetica Neue" panose="02000503040000020004" pitchFamily="50" charset="-52"/>
              </a:rPr>
              <a:t>.</a:t>
            </a:r>
          </a:p>
          <a:p>
            <a:r>
              <a:rPr lang="de-DE" dirty="0" err="1">
                <a:latin typeface="Helvetica Neue" panose="02000503040000020004" pitchFamily="50" charset="-52"/>
              </a:rPr>
              <a:t>Assign</a:t>
            </a:r>
            <a:r>
              <a:rPr lang="de-DE" dirty="0">
                <a:latin typeface="Helvetica Neue" panose="02000503040000020004" pitchFamily="50" charset="-52"/>
              </a:rPr>
              <a:t> </a:t>
            </a:r>
            <a:r>
              <a:rPr lang="de-DE" dirty="0" err="1">
                <a:latin typeface="Helvetica Neue" panose="02000503040000020004" pitchFamily="50" charset="-52"/>
              </a:rPr>
              <a:t>one</a:t>
            </a:r>
            <a:r>
              <a:rPr lang="de-DE" dirty="0">
                <a:latin typeface="Helvetica Neue" panose="02000503040000020004" pitchFamily="50" charset="-52"/>
              </a:rPr>
              <a:t> </a:t>
            </a:r>
            <a:r>
              <a:rPr lang="de-DE" dirty="0" err="1">
                <a:latin typeface="Helvetica Neue" panose="02000503040000020004" pitchFamily="50" charset="-52"/>
              </a:rPr>
              <a:t>person</a:t>
            </a:r>
            <a:r>
              <a:rPr lang="de-DE" dirty="0">
                <a:latin typeface="Helvetica Neue" panose="02000503040000020004" pitchFamily="50" charset="-52"/>
              </a:rPr>
              <a:t> </a:t>
            </a:r>
            <a:r>
              <a:rPr lang="de-DE" dirty="0" err="1">
                <a:latin typeface="Helvetica Neue" panose="02000503040000020004" pitchFamily="50" charset="-52"/>
              </a:rPr>
              <a:t>to</a:t>
            </a:r>
            <a:r>
              <a:rPr lang="de-DE" dirty="0">
                <a:latin typeface="Helvetica Neue" panose="02000503040000020004" pitchFamily="50" charset="-52"/>
              </a:rPr>
              <a:t> </a:t>
            </a:r>
            <a:r>
              <a:rPr lang="de-DE" dirty="0" err="1">
                <a:latin typeface="Helvetica Neue" panose="02000503040000020004" pitchFamily="50" charset="-52"/>
              </a:rPr>
              <a:t>take</a:t>
            </a:r>
            <a:r>
              <a:rPr lang="de-DE" dirty="0">
                <a:latin typeface="Helvetica Neue" panose="02000503040000020004" pitchFamily="50" charset="-52"/>
              </a:rPr>
              <a:t> </a:t>
            </a:r>
            <a:r>
              <a:rPr lang="de-DE" dirty="0" err="1">
                <a:latin typeface="Helvetica Neue" panose="02000503040000020004" pitchFamily="50" charset="-52"/>
              </a:rPr>
              <a:t>notes</a:t>
            </a:r>
            <a:r>
              <a:rPr lang="de-DE" dirty="0">
                <a:latin typeface="Helvetica Neue" panose="02000503040000020004" pitchFamily="50" charset="-52"/>
              </a:rPr>
              <a:t> on </a:t>
            </a:r>
            <a:r>
              <a:rPr lang="de-DE" dirty="0" err="1">
                <a:latin typeface="Helvetica Neue" panose="02000503040000020004" pitchFamily="50" charset="-52"/>
              </a:rPr>
              <a:t>your</a:t>
            </a:r>
            <a:r>
              <a:rPr lang="de-DE" dirty="0">
                <a:latin typeface="Helvetica Neue" panose="02000503040000020004" pitchFamily="50" charset="-52"/>
              </a:rPr>
              <a:t> </a:t>
            </a:r>
            <a:r>
              <a:rPr lang="de-DE" dirty="0" err="1">
                <a:latin typeface="Helvetica Neue" panose="02000503040000020004" pitchFamily="50" charset="-52"/>
              </a:rPr>
              <a:t>discussion</a:t>
            </a:r>
            <a:r>
              <a:rPr lang="de-DE" dirty="0">
                <a:latin typeface="Helvetica Neue" panose="02000503040000020004" pitchFamily="50" charset="-52"/>
              </a:rPr>
              <a:t>.</a:t>
            </a:r>
          </a:p>
          <a:p>
            <a:r>
              <a:rPr lang="de-DE" dirty="0" err="1">
                <a:latin typeface="Helvetica Neue" panose="02000503040000020004" pitchFamily="50" charset="-52"/>
              </a:rPr>
              <a:t>Discuss</a:t>
            </a:r>
            <a:r>
              <a:rPr lang="de-DE" dirty="0">
                <a:latin typeface="Helvetica Neue" panose="02000503040000020004" pitchFamily="50" charset="-52"/>
              </a:rPr>
              <a:t> </a:t>
            </a:r>
            <a:r>
              <a:rPr lang="de-DE" dirty="0" err="1">
                <a:latin typeface="Helvetica Neue" panose="02000503040000020004" pitchFamily="50" charset="-52"/>
              </a:rPr>
              <a:t>what</a:t>
            </a:r>
            <a:r>
              <a:rPr lang="de-DE" dirty="0">
                <a:latin typeface="Helvetica Neue" panose="02000503040000020004" pitchFamily="50" charset="-52"/>
              </a:rPr>
              <a:t> </a:t>
            </a:r>
            <a:r>
              <a:rPr lang="de-DE" dirty="0" err="1">
                <a:latin typeface="Helvetica Neue" panose="02000503040000020004" pitchFamily="50" charset="-52"/>
              </a:rPr>
              <a:t>needs</a:t>
            </a:r>
            <a:r>
              <a:rPr lang="de-DE" dirty="0">
                <a:latin typeface="Helvetica Neue" panose="02000503040000020004" pitchFamily="50" charset="-52"/>
              </a:rPr>
              <a:t> a human </a:t>
            </a:r>
            <a:r>
              <a:rPr lang="de-DE" dirty="0" err="1">
                <a:latin typeface="Helvetica Neue" panose="02000503040000020004" pitchFamily="50" charset="-52"/>
              </a:rPr>
              <a:t>may</a:t>
            </a:r>
            <a:r>
              <a:rPr lang="de-DE" dirty="0">
                <a:latin typeface="Helvetica Neue" panose="02000503040000020004" pitchFamily="50" charset="-52"/>
              </a:rPr>
              <a:t> </a:t>
            </a:r>
            <a:r>
              <a:rPr lang="de-DE" dirty="0" err="1">
                <a:latin typeface="Helvetica Neue" panose="02000503040000020004" pitchFamily="50" charset="-52"/>
              </a:rPr>
              <a:t>have</a:t>
            </a:r>
            <a:r>
              <a:rPr lang="de-DE" dirty="0">
                <a:latin typeface="Helvetica Neue" panose="02000503040000020004" pitchFamily="50" charset="-52"/>
              </a:rPr>
              <a:t> </a:t>
            </a:r>
            <a:r>
              <a:rPr lang="de-DE" dirty="0" err="1">
                <a:latin typeface="Helvetica Neue" panose="02000503040000020004" pitchFamily="50" charset="-52"/>
              </a:rPr>
              <a:t>that</a:t>
            </a:r>
            <a:r>
              <a:rPr lang="de-DE" dirty="0">
                <a:latin typeface="Helvetica Neue" panose="02000503040000020004" pitchFamily="50" charset="-52"/>
              </a:rPr>
              <a:t> </a:t>
            </a:r>
            <a:r>
              <a:rPr lang="de-DE" dirty="0" err="1">
                <a:latin typeface="Helvetica Neue" panose="02000503040000020004" pitchFamily="50" charset="-52"/>
              </a:rPr>
              <a:t>need</a:t>
            </a:r>
            <a:r>
              <a:rPr lang="de-DE" dirty="0">
                <a:latin typeface="Helvetica Neue" panose="02000503040000020004" pitchFamily="50" charset="-52"/>
              </a:rPr>
              <a:t> </a:t>
            </a:r>
            <a:r>
              <a:rPr lang="de-DE" dirty="0" err="1">
                <a:latin typeface="Helvetica Neue" panose="02000503040000020004" pitchFamily="50" charset="-52"/>
              </a:rPr>
              <a:t>to</a:t>
            </a:r>
            <a:r>
              <a:rPr lang="de-DE" dirty="0">
                <a:latin typeface="Helvetica Neue" panose="02000503040000020004" pitchFamily="50" charset="-52"/>
              </a:rPr>
              <a:t> </a:t>
            </a:r>
            <a:r>
              <a:rPr lang="de-DE" dirty="0" err="1">
                <a:latin typeface="Helvetica Neue" panose="02000503040000020004" pitchFamily="50" charset="-52"/>
              </a:rPr>
              <a:t>be</a:t>
            </a:r>
            <a:r>
              <a:rPr lang="de-DE" dirty="0">
                <a:latin typeface="Helvetica Neue" panose="02000503040000020004" pitchFamily="50" charset="-52"/>
              </a:rPr>
              <a:t> </a:t>
            </a:r>
            <a:r>
              <a:rPr lang="de-DE" dirty="0" err="1">
                <a:latin typeface="Helvetica Neue" panose="02000503040000020004" pitchFamily="50" charset="-52"/>
              </a:rPr>
              <a:t>fulfilled</a:t>
            </a:r>
            <a:r>
              <a:rPr lang="de-DE" dirty="0">
                <a:latin typeface="Helvetica Neue" panose="02000503040000020004" pitchFamily="50" charset="-52"/>
              </a:rPr>
              <a:t>.</a:t>
            </a:r>
          </a:p>
          <a:p>
            <a:r>
              <a:rPr lang="de-DE" dirty="0">
                <a:latin typeface="Helvetica Neue" panose="02000503040000020004" pitchFamily="50" charset="-52"/>
              </a:rPr>
              <a:t>Be </a:t>
            </a:r>
            <a:r>
              <a:rPr lang="de-DE" dirty="0" err="1">
                <a:latin typeface="Helvetica Neue" panose="02000503040000020004" pitchFamily="50" charset="-52"/>
              </a:rPr>
              <a:t>prepared</a:t>
            </a:r>
            <a:r>
              <a:rPr lang="de-DE" dirty="0">
                <a:latin typeface="Helvetica Neue" panose="02000503040000020004" pitchFamily="50" charset="-52"/>
              </a:rPr>
              <a:t> </a:t>
            </a:r>
            <a:r>
              <a:rPr lang="de-DE" dirty="0" err="1">
                <a:latin typeface="Helvetica Neue" panose="02000503040000020004" pitchFamily="50" charset="-52"/>
              </a:rPr>
              <a:t>to</a:t>
            </a:r>
            <a:r>
              <a:rPr lang="de-DE" dirty="0">
                <a:latin typeface="Helvetica Neue" panose="02000503040000020004" pitchFamily="50" charset="-52"/>
              </a:rPr>
              <a:t> </a:t>
            </a:r>
            <a:r>
              <a:rPr lang="de-DE" dirty="0" err="1">
                <a:latin typeface="Helvetica Neue" panose="02000503040000020004" pitchFamily="50" charset="-52"/>
              </a:rPr>
              <a:t>share</a:t>
            </a:r>
            <a:r>
              <a:rPr lang="de-DE" dirty="0">
                <a:latin typeface="Helvetica Neue" panose="02000503040000020004" pitchFamily="50" charset="-52"/>
              </a:rPr>
              <a:t> </a:t>
            </a:r>
            <a:r>
              <a:rPr lang="de-DE" dirty="0" err="1">
                <a:latin typeface="Helvetica Neue" panose="02000503040000020004" pitchFamily="50" charset="-52"/>
              </a:rPr>
              <a:t>your</a:t>
            </a:r>
            <a:r>
              <a:rPr lang="de-DE" dirty="0">
                <a:latin typeface="Helvetica Neue" panose="02000503040000020004" pitchFamily="50" charset="-52"/>
              </a:rPr>
              <a:t> </a:t>
            </a:r>
            <a:r>
              <a:rPr lang="de-DE" dirty="0" err="1">
                <a:latin typeface="Helvetica Neue" panose="02000503040000020004" pitchFamily="50" charset="-52"/>
              </a:rPr>
              <a:t>findings</a:t>
            </a:r>
            <a:r>
              <a:rPr lang="de-DE" dirty="0">
                <a:latin typeface="Helvetica Neue" panose="02000503040000020004" pitchFamily="50" charset="-52"/>
              </a:rPr>
              <a:t> </a:t>
            </a:r>
            <a:r>
              <a:rPr lang="de-DE" dirty="0" err="1">
                <a:latin typeface="Helvetica Neue" panose="02000503040000020004" pitchFamily="50" charset="-52"/>
              </a:rPr>
              <a:t>with</a:t>
            </a:r>
            <a:r>
              <a:rPr lang="de-DE" dirty="0">
                <a:latin typeface="Helvetica Neue" panose="02000503040000020004" pitchFamily="50" charset="-52"/>
              </a:rPr>
              <a:t> </a:t>
            </a:r>
            <a:r>
              <a:rPr lang="de-DE" dirty="0" err="1">
                <a:latin typeface="Helvetica Neue" panose="02000503040000020004" pitchFamily="50" charset="-52"/>
              </a:rPr>
              <a:t>your</a:t>
            </a:r>
            <a:r>
              <a:rPr lang="de-DE" dirty="0">
                <a:latin typeface="Helvetica Neue" panose="02000503040000020004" pitchFamily="50" charset="-52"/>
              </a:rPr>
              <a:t> </a:t>
            </a:r>
            <a:r>
              <a:rPr lang="de-DE" dirty="0" err="1">
                <a:latin typeface="Helvetica Neue" panose="02000503040000020004" pitchFamily="50" charset="-52"/>
              </a:rPr>
              <a:t>classmates</a:t>
            </a:r>
            <a:r>
              <a:rPr lang="de-DE" dirty="0">
                <a:latin typeface="Helvetica Neue" panose="02000503040000020004" pitchFamily="50" charset="-52"/>
              </a:rPr>
              <a:t>.</a:t>
            </a:r>
          </a:p>
        </p:txBody>
      </p:sp>
    </p:spTree>
    <p:extLst>
      <p:ext uri="{BB962C8B-B14F-4D97-AF65-F5344CB8AC3E}">
        <p14:creationId xmlns:p14="http://schemas.microsoft.com/office/powerpoint/2010/main" val="293137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27E0B6-9597-6F02-326C-2B25F6D26418}"/>
              </a:ext>
            </a:extLst>
          </p:cNvPr>
          <p:cNvSpPr>
            <a:spLocks noGrp="1"/>
          </p:cNvSpPr>
          <p:nvPr>
            <p:ph type="title"/>
          </p:nvPr>
        </p:nvSpPr>
        <p:spPr/>
        <p:txBody>
          <a:bodyPr/>
          <a:lstStyle/>
          <a:p>
            <a:pPr algn="ctr"/>
            <a:r>
              <a:rPr lang="de-DE" dirty="0">
                <a:latin typeface="Helvetica Neue" panose="02000503040000020004" pitchFamily="50" charset="-52"/>
              </a:rPr>
              <a:t>Abraham Maslow</a:t>
            </a:r>
          </a:p>
        </p:txBody>
      </p:sp>
      <p:sp>
        <p:nvSpPr>
          <p:cNvPr id="3" name="Inhaltsplatzhalter 2">
            <a:extLst>
              <a:ext uri="{FF2B5EF4-FFF2-40B4-BE49-F238E27FC236}">
                <a16:creationId xmlns:a16="http://schemas.microsoft.com/office/drawing/2014/main" id="{1EE237B5-B522-8502-3384-53D7086927C7}"/>
              </a:ext>
            </a:extLst>
          </p:cNvPr>
          <p:cNvSpPr>
            <a:spLocks noGrp="1"/>
          </p:cNvSpPr>
          <p:nvPr>
            <p:ph idx="1"/>
          </p:nvPr>
        </p:nvSpPr>
        <p:spPr>
          <a:xfrm>
            <a:off x="1938190" y="2248258"/>
            <a:ext cx="8315619" cy="3650155"/>
          </a:xfrm>
        </p:spPr>
        <p:txBody>
          <a:bodyPr/>
          <a:lstStyle/>
          <a:p>
            <a:r>
              <a:rPr lang="de-DE" dirty="0">
                <a:latin typeface="Helvetica Neue" panose="02000503040000020004" pitchFamily="50" charset="-52"/>
              </a:rPr>
              <a:t>Born 1908 in Brooklyn, New York.</a:t>
            </a:r>
          </a:p>
          <a:p>
            <a:r>
              <a:rPr lang="de-DE" dirty="0" err="1">
                <a:latin typeface="Helvetica Neue" panose="02000503040000020004" pitchFamily="50" charset="-52"/>
              </a:rPr>
              <a:t>Jewish</a:t>
            </a:r>
            <a:r>
              <a:rPr lang="de-DE" dirty="0">
                <a:latin typeface="Helvetica Neue" panose="02000503040000020004" pitchFamily="50" charset="-52"/>
              </a:rPr>
              <a:t> </a:t>
            </a:r>
            <a:r>
              <a:rPr lang="de-DE" dirty="0" err="1">
                <a:latin typeface="Helvetica Neue" panose="02000503040000020004" pitchFamily="50" charset="-52"/>
              </a:rPr>
              <a:t>immigrants</a:t>
            </a:r>
            <a:r>
              <a:rPr lang="de-DE" dirty="0">
                <a:latin typeface="Helvetica Neue" panose="02000503040000020004" pitchFamily="50" charset="-52"/>
              </a:rPr>
              <a:t> </a:t>
            </a:r>
            <a:r>
              <a:rPr lang="de-DE" dirty="0" err="1">
                <a:latin typeface="Helvetica Neue" panose="02000503040000020004" pitchFamily="50" charset="-52"/>
              </a:rPr>
              <a:t>from</a:t>
            </a:r>
            <a:r>
              <a:rPr lang="de-DE" dirty="0">
                <a:latin typeface="Helvetica Neue" panose="02000503040000020004" pitchFamily="50" charset="-52"/>
              </a:rPr>
              <a:t> </a:t>
            </a:r>
            <a:r>
              <a:rPr lang="de-DE" dirty="0" err="1">
                <a:latin typeface="Helvetica Neue" panose="02000503040000020004" pitchFamily="50" charset="-52"/>
              </a:rPr>
              <a:t>Kiev</a:t>
            </a:r>
            <a:r>
              <a:rPr lang="de-DE" dirty="0">
                <a:latin typeface="Helvetica Neue" panose="02000503040000020004" pitchFamily="50" charset="-52"/>
              </a:rPr>
              <a:t> (Russian Empire).</a:t>
            </a:r>
          </a:p>
          <a:p>
            <a:r>
              <a:rPr lang="de-DE" dirty="0" err="1">
                <a:latin typeface="Helvetica Neue" panose="02000503040000020004" pitchFamily="50" charset="-52"/>
              </a:rPr>
              <a:t>Struggled</a:t>
            </a:r>
            <a:r>
              <a:rPr lang="de-DE" dirty="0">
                <a:latin typeface="Helvetica Neue" panose="02000503040000020004" pitchFamily="50" charset="-52"/>
              </a:rPr>
              <a:t> </a:t>
            </a:r>
            <a:r>
              <a:rPr lang="de-DE" dirty="0" err="1">
                <a:latin typeface="Helvetica Neue" panose="02000503040000020004" pitchFamily="50" charset="-52"/>
              </a:rPr>
              <a:t>against</a:t>
            </a:r>
            <a:r>
              <a:rPr lang="de-DE" dirty="0">
                <a:latin typeface="Helvetica Neue" panose="02000503040000020004" pitchFamily="50" charset="-52"/>
              </a:rPr>
              <a:t> </a:t>
            </a:r>
            <a:r>
              <a:rPr lang="de-DE" dirty="0" err="1">
                <a:latin typeface="Helvetica Neue" panose="02000503040000020004" pitchFamily="50" charset="-52"/>
              </a:rPr>
              <a:t>racism</a:t>
            </a:r>
            <a:r>
              <a:rPr lang="de-DE" dirty="0">
                <a:latin typeface="Helvetica Neue" panose="02000503040000020004" pitchFamily="50" charset="-52"/>
              </a:rPr>
              <a:t> and </a:t>
            </a:r>
            <a:r>
              <a:rPr lang="de-DE" dirty="0" err="1">
                <a:latin typeface="Helvetica Neue" panose="02000503040000020004" pitchFamily="50" charset="-52"/>
              </a:rPr>
              <a:t>ethnic</a:t>
            </a:r>
            <a:r>
              <a:rPr lang="de-DE" dirty="0">
                <a:latin typeface="Helvetica Neue" panose="02000503040000020004" pitchFamily="50" charset="-52"/>
              </a:rPr>
              <a:t> </a:t>
            </a:r>
            <a:r>
              <a:rPr lang="de-DE" dirty="0" err="1">
                <a:latin typeface="Helvetica Neue" panose="02000503040000020004" pitchFamily="50" charset="-52"/>
              </a:rPr>
              <a:t>prejudice</a:t>
            </a:r>
            <a:r>
              <a:rPr lang="de-DE" dirty="0">
                <a:latin typeface="Helvetica Neue" panose="02000503040000020004" pitchFamily="50" charset="-52"/>
              </a:rPr>
              <a:t> .</a:t>
            </a:r>
          </a:p>
          <a:p>
            <a:r>
              <a:rPr lang="de-DE" dirty="0" err="1">
                <a:latin typeface="Helvetica Neue" panose="02000503040000020004" pitchFamily="50" charset="-52"/>
              </a:rPr>
              <a:t>Pursued</a:t>
            </a:r>
            <a:r>
              <a:rPr lang="de-DE" dirty="0">
                <a:latin typeface="Helvetica Neue" panose="02000503040000020004" pitchFamily="50" charset="-52"/>
              </a:rPr>
              <a:t> an </a:t>
            </a:r>
            <a:r>
              <a:rPr lang="de-DE" dirty="0" err="1">
                <a:latin typeface="Helvetica Neue" panose="02000503040000020004" pitchFamily="50" charset="-52"/>
              </a:rPr>
              <a:t>academic</a:t>
            </a:r>
            <a:r>
              <a:rPr lang="de-DE" dirty="0">
                <a:latin typeface="Helvetica Neue" panose="02000503040000020004" pitchFamily="50" charset="-52"/>
              </a:rPr>
              <a:t> </a:t>
            </a:r>
            <a:r>
              <a:rPr lang="de-DE" dirty="0" err="1">
                <a:latin typeface="Helvetica Neue" panose="02000503040000020004" pitchFamily="50" charset="-52"/>
              </a:rPr>
              <a:t>career</a:t>
            </a:r>
            <a:r>
              <a:rPr lang="de-DE" dirty="0">
                <a:latin typeface="Helvetica Neue" panose="02000503040000020004" pitchFamily="50" charset="-52"/>
              </a:rPr>
              <a:t> </a:t>
            </a:r>
            <a:r>
              <a:rPr lang="de-DE" dirty="0" err="1">
                <a:latin typeface="Helvetica Neue" panose="02000503040000020004" pitchFamily="50" charset="-52"/>
              </a:rPr>
              <a:t>into</a:t>
            </a:r>
            <a:r>
              <a:rPr lang="de-DE" dirty="0">
                <a:latin typeface="Helvetica Neue" panose="02000503040000020004" pitchFamily="50" charset="-52"/>
              </a:rPr>
              <a:t> </a:t>
            </a:r>
            <a:r>
              <a:rPr lang="de-DE" dirty="0" err="1">
                <a:latin typeface="Helvetica Neue" panose="02000503040000020004" pitchFamily="50" charset="-52"/>
              </a:rPr>
              <a:t>psychology</a:t>
            </a:r>
            <a:r>
              <a:rPr lang="de-DE" dirty="0">
                <a:latin typeface="Helvetica Neue" panose="02000503040000020004" pitchFamily="50" charset="-52"/>
              </a:rPr>
              <a:t>.</a:t>
            </a:r>
          </a:p>
          <a:p>
            <a:r>
              <a:rPr lang="de-DE" dirty="0">
                <a:latin typeface="Helvetica Neue" panose="02000503040000020004" pitchFamily="50" charset="-52"/>
              </a:rPr>
              <a:t>Through </a:t>
            </a:r>
            <a:r>
              <a:rPr lang="de-DE" dirty="0" err="1">
                <a:latin typeface="Helvetica Neue" panose="02000503040000020004" pitchFamily="50" charset="-52"/>
              </a:rPr>
              <a:t>his</a:t>
            </a:r>
            <a:r>
              <a:rPr lang="de-DE" dirty="0">
                <a:latin typeface="Helvetica Neue" panose="02000503040000020004" pitchFamily="50" charset="-52"/>
              </a:rPr>
              <a:t> </a:t>
            </a:r>
            <a:r>
              <a:rPr lang="de-DE" dirty="0" err="1">
                <a:latin typeface="Helvetica Neue" panose="02000503040000020004" pitchFamily="50" charset="-52"/>
              </a:rPr>
              <a:t>experiences</a:t>
            </a:r>
            <a:r>
              <a:rPr lang="de-DE" dirty="0">
                <a:latin typeface="Helvetica Neue" panose="02000503040000020004" pitchFamily="50" charset="-52"/>
              </a:rPr>
              <a:t> and </a:t>
            </a:r>
            <a:r>
              <a:rPr lang="de-DE" dirty="0" err="1">
                <a:latin typeface="Helvetica Neue" panose="02000503040000020004" pitchFamily="50" charset="-52"/>
              </a:rPr>
              <a:t>inspired</a:t>
            </a:r>
            <a:r>
              <a:rPr lang="de-DE" dirty="0">
                <a:latin typeface="Helvetica Neue" panose="02000503040000020004" pitchFamily="50" charset="-52"/>
              </a:rPr>
              <a:t> </a:t>
            </a:r>
            <a:r>
              <a:rPr lang="de-DE" dirty="0" err="1">
                <a:latin typeface="Helvetica Neue" panose="02000503040000020004" pitchFamily="50" charset="-52"/>
              </a:rPr>
              <a:t>by</a:t>
            </a:r>
            <a:r>
              <a:rPr lang="de-DE" dirty="0">
                <a:latin typeface="Helvetica Neue" panose="02000503040000020004" pitchFamily="50" charset="-52"/>
              </a:rPr>
              <a:t> </a:t>
            </a:r>
            <a:r>
              <a:rPr lang="de-DE" dirty="0" err="1">
                <a:latin typeface="Helvetica Neue" panose="02000503040000020004" pitchFamily="50" charset="-52"/>
              </a:rPr>
              <a:t>the</a:t>
            </a:r>
            <a:r>
              <a:rPr lang="de-DE" dirty="0">
                <a:latin typeface="Helvetica Neue" panose="02000503040000020004" pitchFamily="50" charset="-52"/>
              </a:rPr>
              <a:t> </a:t>
            </a:r>
            <a:r>
              <a:rPr lang="de-DE" dirty="0" err="1">
                <a:latin typeface="Helvetica Neue" panose="02000503040000020004" pitchFamily="50" charset="-52"/>
              </a:rPr>
              <a:t>humanistic</a:t>
            </a:r>
            <a:r>
              <a:rPr lang="de-DE" dirty="0">
                <a:latin typeface="Helvetica Neue" panose="02000503040000020004" pitchFamily="50" charset="-52"/>
              </a:rPr>
              <a:t> </a:t>
            </a:r>
            <a:r>
              <a:rPr lang="de-DE" dirty="0" err="1">
                <a:latin typeface="Helvetica Neue" panose="02000503040000020004" pitchFamily="50" charset="-52"/>
              </a:rPr>
              <a:t>psychology</a:t>
            </a:r>
            <a:r>
              <a:rPr lang="de-DE" dirty="0">
                <a:latin typeface="Helvetica Neue" panose="02000503040000020004" pitchFamily="50" charset="-52"/>
              </a:rPr>
              <a:t>, he </a:t>
            </a:r>
            <a:r>
              <a:rPr lang="de-DE" dirty="0" err="1">
                <a:latin typeface="Helvetica Neue" panose="02000503040000020004" pitchFamily="50" charset="-52"/>
              </a:rPr>
              <a:t>created</a:t>
            </a:r>
            <a:r>
              <a:rPr lang="de-DE" dirty="0">
                <a:latin typeface="Helvetica Neue" panose="02000503040000020004" pitchFamily="50" charset="-52"/>
              </a:rPr>
              <a:t> </a:t>
            </a:r>
            <a:r>
              <a:rPr lang="en-US" i="1" dirty="0">
                <a:latin typeface="Helvetica Neue" panose="02000503040000020004" pitchFamily="50" charset="-52"/>
              </a:rPr>
              <a:t>A Theory Of Human Motivation.</a:t>
            </a:r>
            <a:endParaRPr lang="de-DE" i="1" dirty="0">
              <a:latin typeface="Helvetica Neue" panose="02000503040000020004" pitchFamily="50" charset="-52"/>
            </a:endParaRPr>
          </a:p>
        </p:txBody>
      </p:sp>
    </p:spTree>
    <p:extLst>
      <p:ext uri="{BB962C8B-B14F-4D97-AF65-F5344CB8AC3E}">
        <p14:creationId xmlns:p14="http://schemas.microsoft.com/office/powerpoint/2010/main" val="360506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descr="Ein Bild, das Text, Screenshot, Schrift, Design enthält.&#10;&#10;Automatisch generierte Beschreibung">
            <a:extLst>
              <a:ext uri="{FF2B5EF4-FFF2-40B4-BE49-F238E27FC236}">
                <a16:creationId xmlns:a16="http://schemas.microsoft.com/office/drawing/2014/main" id="{F1F5C0F1-9C6A-A2F9-7727-B0006A6798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5916" y="243855"/>
            <a:ext cx="6483016" cy="6068104"/>
          </a:xfrm>
          <a:prstGeom prst="rect">
            <a:avLst/>
          </a:prstGeom>
        </p:spPr>
      </p:pic>
      <p:sp>
        <p:nvSpPr>
          <p:cNvPr id="8" name="Textfeld 7">
            <a:extLst>
              <a:ext uri="{FF2B5EF4-FFF2-40B4-BE49-F238E27FC236}">
                <a16:creationId xmlns:a16="http://schemas.microsoft.com/office/drawing/2014/main" id="{6BC8F05D-0A50-95D5-D598-6FA48038E785}"/>
              </a:ext>
            </a:extLst>
          </p:cNvPr>
          <p:cNvSpPr txBox="1"/>
          <p:nvPr/>
        </p:nvSpPr>
        <p:spPr>
          <a:xfrm>
            <a:off x="3681035" y="6396180"/>
            <a:ext cx="5152777" cy="276999"/>
          </a:xfrm>
          <a:prstGeom prst="rect">
            <a:avLst/>
          </a:prstGeom>
          <a:noFill/>
        </p:spPr>
        <p:txBody>
          <a:bodyPr wrap="square">
            <a:spAutoFit/>
          </a:bodyPr>
          <a:lstStyle/>
          <a:p>
            <a:r>
              <a:rPr lang="de-DE" sz="1200" dirty="0">
                <a:latin typeface="Helvetica Neue" panose="02000503040000020004" pitchFamily="50" charset="-52"/>
              </a:rPr>
              <a:t>Source: </a:t>
            </a:r>
            <a:r>
              <a:rPr lang="de-DE" sz="1200" dirty="0">
                <a:latin typeface="Helvetica Neue" panose="02000503040000020004" pitchFamily="50" charset="-52"/>
                <a:hlinkClick r:id="rId3"/>
              </a:rPr>
              <a:t>https://commons.wikimedia.org/wiki/File:Maslows_hierarchy.png</a:t>
            </a:r>
            <a:endParaRPr lang="de-DE" sz="1200" dirty="0">
              <a:latin typeface="Helvetica Neue" panose="02000503040000020004" pitchFamily="50" charset="-52"/>
            </a:endParaRPr>
          </a:p>
        </p:txBody>
      </p:sp>
    </p:spTree>
    <p:extLst>
      <p:ext uri="{BB962C8B-B14F-4D97-AF65-F5344CB8AC3E}">
        <p14:creationId xmlns:p14="http://schemas.microsoft.com/office/powerpoint/2010/main" val="27788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B77629-8D4D-D9F7-E181-9678BCD02DFC}"/>
              </a:ext>
            </a:extLst>
          </p:cNvPr>
          <p:cNvSpPr>
            <a:spLocks noGrp="1"/>
          </p:cNvSpPr>
          <p:nvPr>
            <p:ph type="title"/>
          </p:nvPr>
        </p:nvSpPr>
        <p:spPr/>
        <p:txBody>
          <a:bodyPr/>
          <a:lstStyle/>
          <a:p>
            <a:pPr algn="ctr"/>
            <a:r>
              <a:rPr lang="de-DE" dirty="0" err="1">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Is</a:t>
            </a:r>
            <a:r>
              <a:rPr lang="de-DE" dirty="0">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 </a:t>
            </a:r>
            <a:r>
              <a:rPr lang="de-DE" dirty="0" err="1">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Maslow‘s</a:t>
            </a:r>
            <a:r>
              <a:rPr lang="de-DE" dirty="0">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 </a:t>
            </a:r>
            <a:r>
              <a:rPr lang="de-DE" dirty="0" err="1">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Pyramid</a:t>
            </a:r>
            <a:r>
              <a:rPr lang="de-DE" dirty="0">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 a </a:t>
            </a:r>
            <a:r>
              <a:rPr lang="de-DE" dirty="0" err="1">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hoax</a:t>
            </a:r>
            <a:r>
              <a:rPr lang="de-DE" dirty="0">
                <a:ln w="0"/>
                <a:solidFill>
                  <a:schemeClr val="tx1"/>
                </a:solidFill>
                <a:effectLst>
                  <a:outerShdw blurRad="38100" dist="19050" dir="2700000" algn="tl" rotWithShape="0">
                    <a:schemeClr val="dk1">
                      <a:alpha val="40000"/>
                    </a:schemeClr>
                  </a:outerShdw>
                </a:effectLst>
                <a:latin typeface="Helvetica Neue" panose="02000503040000020004" pitchFamily="50" charset="-52"/>
              </a:rPr>
              <a:t>?</a:t>
            </a:r>
          </a:p>
        </p:txBody>
      </p:sp>
      <p:sp>
        <p:nvSpPr>
          <p:cNvPr id="3" name="Inhaltsplatzhalter 2">
            <a:extLst>
              <a:ext uri="{FF2B5EF4-FFF2-40B4-BE49-F238E27FC236}">
                <a16:creationId xmlns:a16="http://schemas.microsoft.com/office/drawing/2014/main" id="{F36D246E-83E0-912A-EA5B-C71B5CED0A32}"/>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US" dirty="0">
                <a:latin typeface="Helvetica Neue" panose="02000503040000020004" pitchFamily="50" charset="-52"/>
              </a:rPr>
              <a:t>“So far, our theoretical discussion may have given the impression that these five sets of needs are somehow in a step-wise, all-or-none relationships to each other. We have spoken in such terms as the following: “ If one need is satisfied, then another emerges.” This statement might give the false impression that a need must be satisfied 100 per cent before the next need emerges. In actual fact, most members of our society who are normal, are partially satisfied in all their basic needs and partially unsatisfied in all their basic needs at the same time. A more realistic description of the hierarchy would be in terms of decreasing percentages of satisfaction as we go up the hierarchy of prepotency.” (</a:t>
            </a:r>
            <a:r>
              <a:rPr lang="en-US" i="1" dirty="0">
                <a:latin typeface="Helvetica Neue" panose="02000503040000020004" pitchFamily="50" charset="-52"/>
              </a:rPr>
              <a:t>A Theory Of Human Motivation </a:t>
            </a:r>
            <a:r>
              <a:rPr lang="en-US" dirty="0">
                <a:latin typeface="Helvetica Neue" panose="02000503040000020004" pitchFamily="50" charset="-52"/>
              </a:rPr>
              <a:t>P.388)</a:t>
            </a:r>
            <a:endParaRPr lang="de-DE" dirty="0">
              <a:latin typeface="Helvetica Neue" panose="02000503040000020004" pitchFamily="50" charset="-52"/>
            </a:endParaRPr>
          </a:p>
        </p:txBody>
      </p:sp>
      <p:sp>
        <p:nvSpPr>
          <p:cNvPr id="4" name="Textfeld 3">
            <a:extLst>
              <a:ext uri="{FF2B5EF4-FFF2-40B4-BE49-F238E27FC236}">
                <a16:creationId xmlns:a16="http://schemas.microsoft.com/office/drawing/2014/main" id="{F79639B1-2857-AC19-E115-4FE5C195F7F4}"/>
              </a:ext>
            </a:extLst>
          </p:cNvPr>
          <p:cNvSpPr txBox="1"/>
          <p:nvPr/>
        </p:nvSpPr>
        <p:spPr>
          <a:xfrm>
            <a:off x="1088857" y="6172200"/>
            <a:ext cx="3741821" cy="369332"/>
          </a:xfrm>
          <a:prstGeom prst="rect">
            <a:avLst/>
          </a:prstGeom>
          <a:noFill/>
        </p:spPr>
        <p:txBody>
          <a:bodyPr wrap="square" rtlCol="0">
            <a:spAutoFit/>
          </a:bodyPr>
          <a:lstStyle/>
          <a:p>
            <a:r>
              <a:rPr lang="en-US" dirty="0"/>
              <a:t>Hoax: Widely publicized falsehood</a:t>
            </a:r>
            <a:endParaRPr lang="de-DE" dirty="0"/>
          </a:p>
        </p:txBody>
      </p:sp>
    </p:spTree>
    <p:extLst>
      <p:ext uri="{BB962C8B-B14F-4D97-AF65-F5344CB8AC3E}">
        <p14:creationId xmlns:p14="http://schemas.microsoft.com/office/powerpoint/2010/main" val="43451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2">
            <a:extLst>
              <a:ext uri="{FF2B5EF4-FFF2-40B4-BE49-F238E27FC236}">
                <a16:creationId xmlns:a16="http://schemas.microsoft.com/office/drawing/2014/main" id="{5F85BEC2-A89D-E45B-B707-65A5AAC41242}"/>
              </a:ext>
            </a:extLst>
          </p:cNvPr>
          <p:cNvSpPr>
            <a:spLocks noGrp="1"/>
          </p:cNvSpPr>
          <p:nvPr>
            <p:ph idx="1"/>
          </p:nvPr>
        </p:nvSpPr>
        <p:spPr>
          <a:xfrm>
            <a:off x="1557835" y="2450610"/>
            <a:ext cx="9076329" cy="1956780"/>
          </a:xfrm>
        </p:spPr>
        <p:style>
          <a:lnRef idx="2">
            <a:schemeClr val="dk1"/>
          </a:lnRef>
          <a:fillRef idx="1">
            <a:schemeClr val="lt1"/>
          </a:fillRef>
          <a:effectRef idx="0">
            <a:schemeClr val="dk1"/>
          </a:effectRef>
          <a:fontRef idx="minor">
            <a:schemeClr val="dk1"/>
          </a:fontRef>
        </p:style>
        <p:txBody>
          <a:bodyPr/>
          <a:lstStyle/>
          <a:p>
            <a:pPr marL="0" indent="0">
              <a:buNone/>
            </a:pPr>
            <a:r>
              <a:rPr lang="de-DE" b="1" dirty="0"/>
              <a:t>Task:</a:t>
            </a:r>
          </a:p>
          <a:p>
            <a:pPr marL="0" indent="0">
              <a:buNone/>
            </a:pPr>
            <a:r>
              <a:rPr lang="de-DE" dirty="0"/>
              <a:t>Take </a:t>
            </a:r>
            <a:r>
              <a:rPr lang="de-DE" dirty="0" err="1"/>
              <a:t>another</a:t>
            </a:r>
            <a:r>
              <a:rPr lang="de-DE" dirty="0"/>
              <a:t> </a:t>
            </a:r>
            <a:r>
              <a:rPr lang="de-DE" dirty="0" err="1"/>
              <a:t>look</a:t>
            </a:r>
            <a:r>
              <a:rPr lang="de-DE" dirty="0"/>
              <a:t> at </a:t>
            </a:r>
            <a:r>
              <a:rPr lang="de-DE" dirty="0" err="1"/>
              <a:t>the</a:t>
            </a:r>
            <a:r>
              <a:rPr lang="de-DE" dirty="0"/>
              <a:t> </a:t>
            </a:r>
            <a:r>
              <a:rPr lang="de-DE" dirty="0" err="1"/>
              <a:t>pyramid</a:t>
            </a:r>
            <a:r>
              <a:rPr lang="de-DE" dirty="0"/>
              <a:t>. </a:t>
            </a:r>
            <a:r>
              <a:rPr lang="de-DE" dirty="0" err="1"/>
              <a:t>We</a:t>
            </a:r>
            <a:r>
              <a:rPr lang="de-DE" dirty="0"/>
              <a:t> </a:t>
            </a:r>
            <a:r>
              <a:rPr lang="de-DE" dirty="0" err="1"/>
              <a:t>assume</a:t>
            </a:r>
            <a:r>
              <a:rPr lang="de-DE" dirty="0"/>
              <a:t> </a:t>
            </a:r>
            <a:r>
              <a:rPr lang="de-DE" dirty="0" err="1"/>
              <a:t>that</a:t>
            </a:r>
            <a:r>
              <a:rPr lang="de-DE" dirty="0"/>
              <a:t> all </a:t>
            </a:r>
            <a:r>
              <a:rPr lang="de-DE" dirty="0" err="1"/>
              <a:t>needs</a:t>
            </a:r>
            <a:r>
              <a:rPr lang="de-DE" dirty="0"/>
              <a:t> will </a:t>
            </a:r>
            <a:r>
              <a:rPr lang="de-DE" dirty="0" err="1"/>
              <a:t>always</a:t>
            </a:r>
            <a:r>
              <a:rPr lang="de-DE" dirty="0"/>
              <a:t> </a:t>
            </a:r>
            <a:r>
              <a:rPr lang="de-DE" dirty="0" err="1"/>
              <a:t>be</a:t>
            </a:r>
            <a:r>
              <a:rPr lang="de-DE" dirty="0"/>
              <a:t> </a:t>
            </a:r>
            <a:r>
              <a:rPr lang="de-DE" dirty="0" err="1"/>
              <a:t>satisfied</a:t>
            </a:r>
            <a:r>
              <a:rPr lang="de-DE" dirty="0"/>
              <a:t> </a:t>
            </a:r>
            <a:r>
              <a:rPr lang="de-DE" dirty="0" err="1"/>
              <a:t>partially</a:t>
            </a:r>
            <a:r>
              <a:rPr lang="de-DE" dirty="0"/>
              <a:t> in modern </a:t>
            </a:r>
            <a:r>
              <a:rPr lang="de-DE" dirty="0" err="1"/>
              <a:t>society</a:t>
            </a:r>
            <a:r>
              <a:rPr lang="de-DE" dirty="0"/>
              <a:t>. Out </a:t>
            </a:r>
            <a:r>
              <a:rPr lang="de-DE" dirty="0" err="1"/>
              <a:t>of</a:t>
            </a:r>
            <a:r>
              <a:rPr lang="de-DE" dirty="0"/>
              <a:t> </a:t>
            </a:r>
            <a:r>
              <a:rPr lang="de-DE" dirty="0" err="1"/>
              <a:t>the</a:t>
            </a:r>
            <a:r>
              <a:rPr lang="de-DE" dirty="0"/>
              <a:t> </a:t>
            </a:r>
            <a:r>
              <a:rPr lang="de-DE" dirty="0" err="1"/>
              <a:t>five</a:t>
            </a:r>
            <a:r>
              <a:rPr lang="de-DE" dirty="0"/>
              <a:t> </a:t>
            </a:r>
            <a:r>
              <a:rPr lang="de-DE" dirty="0" err="1"/>
              <a:t>needs</a:t>
            </a:r>
            <a:r>
              <a:rPr lang="de-DE" dirty="0"/>
              <a:t> </a:t>
            </a:r>
            <a:r>
              <a:rPr lang="de-DE" dirty="0" err="1"/>
              <a:t>introduced</a:t>
            </a:r>
            <a:r>
              <a:rPr lang="de-DE" dirty="0"/>
              <a:t> </a:t>
            </a:r>
            <a:r>
              <a:rPr lang="de-DE" dirty="0" err="1"/>
              <a:t>by</a:t>
            </a:r>
            <a:r>
              <a:rPr lang="de-DE" dirty="0"/>
              <a:t> Maslow, pick </a:t>
            </a:r>
            <a:r>
              <a:rPr lang="de-DE" b="1" u="sng" dirty="0" err="1"/>
              <a:t>one</a:t>
            </a:r>
            <a:r>
              <a:rPr lang="de-DE" dirty="0"/>
              <a:t> </a:t>
            </a:r>
            <a:r>
              <a:rPr lang="de-DE" dirty="0" err="1"/>
              <a:t>that</a:t>
            </a:r>
            <a:r>
              <a:rPr lang="de-DE" dirty="0"/>
              <a:t> </a:t>
            </a:r>
            <a:r>
              <a:rPr lang="de-DE" b="1" u="sng" dirty="0" err="1"/>
              <a:t>you</a:t>
            </a:r>
            <a:r>
              <a:rPr lang="de-DE" b="1" u="sng" dirty="0"/>
              <a:t> </a:t>
            </a:r>
            <a:r>
              <a:rPr lang="de-DE" b="1" u="sng" dirty="0" err="1"/>
              <a:t>think</a:t>
            </a:r>
            <a:r>
              <a:rPr lang="de-DE" b="1" u="sng" dirty="0"/>
              <a:t> </a:t>
            </a:r>
            <a:r>
              <a:rPr lang="de-DE" dirty="0" err="1"/>
              <a:t>should</a:t>
            </a:r>
            <a:r>
              <a:rPr lang="de-DE" dirty="0"/>
              <a:t> </a:t>
            </a:r>
            <a:r>
              <a:rPr lang="de-DE" dirty="0" err="1"/>
              <a:t>be</a:t>
            </a:r>
            <a:r>
              <a:rPr lang="de-DE" dirty="0"/>
              <a:t> at </a:t>
            </a:r>
            <a:r>
              <a:rPr lang="de-DE" dirty="0" err="1"/>
              <a:t>the</a:t>
            </a:r>
            <a:r>
              <a:rPr lang="de-DE" dirty="0"/>
              <a:t> </a:t>
            </a:r>
            <a:r>
              <a:rPr lang="de-DE" dirty="0" err="1"/>
              <a:t>bottom</a:t>
            </a:r>
            <a:r>
              <a:rPr lang="de-DE" dirty="0"/>
              <a:t> </a:t>
            </a:r>
            <a:r>
              <a:rPr lang="de-DE" dirty="0" err="1"/>
              <a:t>of</a:t>
            </a:r>
            <a:r>
              <a:rPr lang="de-DE" dirty="0"/>
              <a:t> </a:t>
            </a:r>
            <a:r>
              <a:rPr lang="de-DE" dirty="0" err="1"/>
              <a:t>it</a:t>
            </a:r>
            <a:r>
              <a:rPr lang="de-DE" dirty="0"/>
              <a:t> </a:t>
            </a:r>
            <a:r>
              <a:rPr lang="de-DE" dirty="0" err="1"/>
              <a:t>as</a:t>
            </a:r>
            <a:r>
              <a:rPr lang="de-DE" dirty="0"/>
              <a:t> </a:t>
            </a:r>
            <a:r>
              <a:rPr lang="de-DE" dirty="0" err="1"/>
              <a:t>most</a:t>
            </a:r>
            <a:r>
              <a:rPr lang="de-DE" dirty="0"/>
              <a:t> </a:t>
            </a:r>
            <a:r>
              <a:rPr lang="de-DE" dirty="0" err="1"/>
              <a:t>important</a:t>
            </a:r>
            <a:r>
              <a:rPr lang="de-DE" dirty="0"/>
              <a:t> </a:t>
            </a:r>
            <a:r>
              <a:rPr lang="de-DE" dirty="0" err="1"/>
              <a:t>need</a:t>
            </a:r>
            <a:r>
              <a:rPr lang="de-DE" dirty="0"/>
              <a:t>. Write a </a:t>
            </a:r>
            <a:r>
              <a:rPr lang="de-DE" dirty="0" err="1"/>
              <a:t>short</a:t>
            </a:r>
            <a:r>
              <a:rPr lang="de-DE" dirty="0"/>
              <a:t> </a:t>
            </a:r>
            <a:r>
              <a:rPr lang="de-DE" dirty="0" err="1"/>
              <a:t>text</a:t>
            </a:r>
            <a:r>
              <a:rPr lang="de-DE" dirty="0"/>
              <a:t> (5-7 </a:t>
            </a:r>
            <a:r>
              <a:rPr lang="de-DE" dirty="0" err="1"/>
              <a:t>sentences</a:t>
            </a:r>
            <a:r>
              <a:rPr lang="de-DE" dirty="0"/>
              <a:t>) </a:t>
            </a:r>
            <a:r>
              <a:rPr lang="de-DE" dirty="0" err="1"/>
              <a:t>that</a:t>
            </a:r>
            <a:r>
              <a:rPr lang="de-DE" dirty="0"/>
              <a:t> </a:t>
            </a:r>
            <a:r>
              <a:rPr lang="de-DE" dirty="0" err="1"/>
              <a:t>justifies</a:t>
            </a:r>
            <a:r>
              <a:rPr lang="de-DE" dirty="0"/>
              <a:t> </a:t>
            </a:r>
            <a:r>
              <a:rPr lang="de-DE" dirty="0" err="1"/>
              <a:t>your</a:t>
            </a:r>
            <a:r>
              <a:rPr lang="de-DE" dirty="0"/>
              <a:t> </a:t>
            </a:r>
            <a:r>
              <a:rPr lang="de-DE" dirty="0" err="1"/>
              <a:t>decision</a:t>
            </a:r>
            <a:r>
              <a:rPr lang="de-DE" dirty="0"/>
              <a:t>.</a:t>
            </a:r>
          </a:p>
        </p:txBody>
      </p:sp>
    </p:spTree>
    <p:extLst>
      <p:ext uri="{BB962C8B-B14F-4D97-AF65-F5344CB8AC3E}">
        <p14:creationId xmlns:p14="http://schemas.microsoft.com/office/powerpoint/2010/main" val="2634797363"/>
      </p:ext>
    </p:extLst>
  </p:cSld>
  <p:clrMapOvr>
    <a:masterClrMapping/>
  </p:clrMapOvr>
</p:sld>
</file>

<file path=ppt/theme/theme1.xml><?xml version="1.0" encoding="utf-8"?>
<a:theme xmlns:a="http://schemas.openxmlformats.org/drawingml/2006/main" name="MarrakeshVTI">
  <a:themeElements>
    <a:clrScheme name="AnalogousFromLightSeedLeftStep">
      <a:dk1>
        <a:srgbClr val="000000"/>
      </a:dk1>
      <a:lt1>
        <a:srgbClr val="FFFFFF"/>
      </a:lt1>
      <a:dk2>
        <a:srgbClr val="242B41"/>
      </a:dk2>
      <a:lt2>
        <a:srgbClr val="E2E8E2"/>
      </a:lt2>
      <a:accent1>
        <a:srgbClr val="D18BD1"/>
      </a:accent1>
      <a:accent2>
        <a:srgbClr val="A471C7"/>
      </a:accent2>
      <a:accent3>
        <a:srgbClr val="978BD1"/>
      </a:accent3>
      <a:accent4>
        <a:srgbClr val="7186C7"/>
      </a:accent4>
      <a:accent5>
        <a:srgbClr val="71AAC7"/>
      </a:accent5>
      <a:accent6>
        <a:srgbClr val="65B1AB"/>
      </a:accent6>
      <a:hlink>
        <a:srgbClr val="568F57"/>
      </a:hlink>
      <a:folHlink>
        <a:srgbClr val="7F7F7F"/>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docProps/app.xml><?xml version="1.0" encoding="utf-8"?>
<Properties xmlns="http://schemas.openxmlformats.org/officeDocument/2006/extended-properties" xmlns:vt="http://schemas.openxmlformats.org/officeDocument/2006/docPropsVTypes">
  <Template>TM03457510[[fn=Savon]]</Template>
  <TotalTime>0</TotalTime>
  <Words>408</Words>
  <Application>Microsoft Office PowerPoint</Application>
  <PresentationFormat>Breitbild</PresentationFormat>
  <Paragraphs>32</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Goudy Old Style</vt:lpstr>
      <vt:lpstr>Helvetica Neue</vt:lpstr>
      <vt:lpstr>MarrakeshVTI</vt:lpstr>
      <vt:lpstr>Consumption and Needs</vt:lpstr>
      <vt:lpstr>PowerPoint-Präsentation</vt:lpstr>
      <vt:lpstr>Group Work</vt:lpstr>
      <vt:lpstr>Abraham Maslow</vt:lpstr>
      <vt:lpstr>PowerPoint-Präsentation</vt:lpstr>
      <vt:lpstr>Is Maslow‘s Pyramid a hoax?</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 and Needs</dc:title>
  <dc:creator>André Hübscher</dc:creator>
  <cp:lastModifiedBy>André Hübscher</cp:lastModifiedBy>
  <cp:revision>2</cp:revision>
  <dcterms:created xsi:type="dcterms:W3CDTF">2024-01-23T09:51:44Z</dcterms:created>
  <dcterms:modified xsi:type="dcterms:W3CDTF">2024-04-15T19:57:08Z</dcterms:modified>
</cp:coreProperties>
</file>