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mpeg" ContentType="audio/unknown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70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BBC1"/>
    <a:srgbClr val="FFE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704"/>
  </p:normalViewPr>
  <p:slideViewPr>
    <p:cSldViewPr snapToGrid="0">
      <p:cViewPr varScale="1">
        <p:scale>
          <a:sx n="84" d="100"/>
          <a:sy n="84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95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6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97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94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0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12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55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9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31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324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680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1125CB-50FF-7D4B-A249-A0A6D877787C}" type="datetimeFigureOut">
              <a:rPr lang="de-DE" smtClean="0"/>
              <a:t>25.01.24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30F6F3E-1A2E-004E-9D68-17F522123A2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53879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eg"/><Relationship Id="rId1" Type="http://schemas.microsoft.com/office/2007/relationships/media" Target="../media/media10.mpe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eg"/><Relationship Id="rId1" Type="http://schemas.microsoft.com/office/2007/relationships/media" Target="../media/media6.m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eg"/><Relationship Id="rId1" Type="http://schemas.microsoft.com/office/2007/relationships/media" Target="../media/media8.m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26088-6969-9843-1BFF-303F0A906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3093719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de-DE" dirty="0"/>
              <a:t>Musikalische Sprachenreise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59DBF50-AD8C-C9C3-651F-8B2599746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74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81E0310-A0BF-443E-92F8-230098B5AE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 rot="20640419">
            <a:off x="7603094" y="4451824"/>
            <a:ext cx="3246402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de-DE" sz="6000" b="0" i="0" u="none" strike="noStrike" cap="none" normalizeH="0" baseline="0" dirty="0">
                <a:ln>
                  <a:noFill/>
                </a:ln>
                <a:solidFill>
                  <a:srgbClr val="8CB432"/>
                </a:solidFill>
                <a:effectLst/>
                <a:ea typeface="Times New Roman" panose="02020603050405020304" pitchFamily="18" charset="0"/>
              </a:rPr>
              <a:t>ben fatto!</a:t>
            </a:r>
            <a:r>
              <a:rPr kumimoji="0" lang="it-IT" altLang="de-DE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AB7E0A-DEDC-16F7-8B6E-2569FA5B3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386" y="629702"/>
            <a:ext cx="3523785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6600" b="0" i="0" u="sng" strike="noStrike" cap="none" normalizeH="0" baseline="0" dirty="0">
                <a:ln>
                  <a:noFill/>
                </a:ln>
                <a:solidFill>
                  <a:srgbClr val="8CB432"/>
                </a:solidFill>
                <a:effectLst/>
                <a:latin typeface="+mj-lt"/>
                <a:ea typeface="Times New Roman" panose="02020603050405020304" pitchFamily="18" charset="0"/>
              </a:rPr>
              <a:t>Italienisch</a:t>
            </a:r>
            <a:endParaRPr kumimoji="0" lang="it-IT" altLang="de-DE" sz="66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" name="Italienisch.wav">
            <a:hlinkClick r:id="" action="ppaction://media"/>
            <a:extLst>
              <a:ext uri="{FF2B5EF4-FFF2-40B4-BE49-F238E27FC236}">
                <a16:creationId xmlns:a16="http://schemas.microsoft.com/office/drawing/2014/main" id="{C4F67928-ACF2-3305-6DE0-9AF3B7967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3071" y="2429256"/>
            <a:ext cx="1296416" cy="1296416"/>
          </a:xfrm>
          <a:prstGeom prst="rect">
            <a:avLst/>
          </a:prstGeom>
        </p:spPr>
      </p:pic>
      <p:pic>
        <p:nvPicPr>
          <p:cNvPr id="6" name="Grafik 5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D657218D-F3E5-E73C-EE2B-26296E78F5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57" t="2564" r="19303" b="12821"/>
          <a:stretch/>
        </p:blipFill>
        <p:spPr>
          <a:xfrm>
            <a:off x="826832" y="629702"/>
            <a:ext cx="5589208" cy="57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511F5B9-604F-8F0C-10E2-9B495FF2BC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 rot="20469815">
            <a:off x="7815476" y="3888629"/>
            <a:ext cx="372730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de-DE" sz="6000" b="0" i="0" u="none" strike="noStrike" cap="none" normalizeH="0" baseline="0" dirty="0">
                <a:ln>
                  <a:noFill/>
                </a:ln>
                <a:solidFill>
                  <a:srgbClr val="ED4396"/>
                </a:solidFill>
                <a:effectLst/>
                <a:ea typeface="Times New Roman" panose="02020603050405020304" pitchFamily="18" charset="0"/>
              </a:rPr>
              <a:t>молодець! </a:t>
            </a:r>
            <a:endParaRPr kumimoji="0" lang="de-DE" altLang="de-DE" sz="6000" b="0" i="0" u="none" strike="noStrike" cap="none" normalizeH="0" baseline="0" dirty="0">
              <a:ln>
                <a:noFill/>
              </a:ln>
              <a:solidFill>
                <a:srgbClr val="ED4396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de-DE" sz="6000" b="0" i="0" u="none" strike="noStrike" cap="none" normalizeH="0" baseline="0" dirty="0">
                <a:ln>
                  <a:noFill/>
                </a:ln>
                <a:solidFill>
                  <a:srgbClr val="ED4396"/>
                </a:solidFill>
                <a:effectLst/>
                <a:ea typeface="Times New Roman" panose="02020603050405020304" pitchFamily="18" charset="0"/>
              </a:rPr>
              <a:t>[</a:t>
            </a:r>
            <a:r>
              <a:rPr kumimoji="0" lang="uk-UA" altLang="de-DE" sz="6000" b="0" i="0" u="none" strike="noStrike" cap="none" normalizeH="0" baseline="0" dirty="0" err="1">
                <a:ln>
                  <a:noFill/>
                </a:ln>
                <a:solidFill>
                  <a:srgbClr val="ED4396"/>
                </a:solidFill>
                <a:effectLst/>
                <a:ea typeface="Times New Roman" panose="02020603050405020304" pitchFamily="18" charset="0"/>
              </a:rPr>
              <a:t>molodets</a:t>
            </a:r>
            <a:r>
              <a:rPr kumimoji="0" lang="uk-UA" altLang="de-DE" sz="6000" b="0" i="0" u="none" strike="noStrike" cap="none" normalizeH="0" baseline="0" dirty="0">
                <a:ln>
                  <a:noFill/>
                </a:ln>
                <a:solidFill>
                  <a:srgbClr val="ED4396"/>
                </a:solidFill>
                <a:effectLst/>
                <a:ea typeface="Times New Roman" panose="02020603050405020304" pitchFamily="18" charset="0"/>
              </a:rPr>
              <a:t>‘]</a:t>
            </a:r>
            <a:r>
              <a:rPr kumimoji="0" lang="uk-UA" altLang="de-DE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087CB36-4B6F-190C-4DC7-76C6DF5D0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588235" y="635935"/>
            <a:ext cx="3709734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6600" b="0" i="0" u="sng" strike="noStrike" cap="none" normalizeH="0" baseline="0" dirty="0">
                <a:ln>
                  <a:noFill/>
                </a:ln>
                <a:solidFill>
                  <a:srgbClr val="ED4396"/>
                </a:solidFill>
                <a:effectLst/>
                <a:ea typeface="Times New Roman" panose="02020603050405020304" pitchFamily="18" charset="0"/>
              </a:rPr>
              <a:t>Ukrainisch</a:t>
            </a:r>
            <a:endParaRPr kumimoji="0" lang="uk-UA" altLang="de-DE" sz="66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Grafik 6" descr="Ein Bild, das Text, Schrift, Dokument, Screenshot enthält.&#10;&#10;Automatisch generierte Beschreibung">
            <a:extLst>
              <a:ext uri="{FF2B5EF4-FFF2-40B4-BE49-F238E27FC236}">
                <a16:creationId xmlns:a16="http://schemas.microsoft.com/office/drawing/2014/main" id="{67673525-9F83-94CE-A252-CB1A0FFC7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4" r="20558"/>
          <a:stretch/>
        </p:blipFill>
        <p:spPr>
          <a:xfrm>
            <a:off x="929640" y="525517"/>
            <a:ext cx="4434841" cy="5806965"/>
          </a:xfrm>
          <a:prstGeom prst="rect">
            <a:avLst/>
          </a:prstGeom>
        </p:spPr>
      </p:pic>
      <p:pic>
        <p:nvPicPr>
          <p:cNvPr id="8" name="Ukrainisch">
            <a:hlinkClick r:id="" action="ppaction://media"/>
            <a:extLst>
              <a:ext uri="{FF2B5EF4-FFF2-40B4-BE49-F238E27FC236}">
                <a16:creationId xmlns:a16="http://schemas.microsoft.com/office/drawing/2014/main" id="{ED798719-4842-2AF9-806A-FC79479F8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2039" y="2210662"/>
            <a:ext cx="1666765" cy="16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3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0944E-033F-95C3-2C92-5BA0F8EC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360" y="3377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de-DE" sz="6600" u="sng" dirty="0">
                <a:solidFill>
                  <a:srgbClr val="63BBC1"/>
                </a:solidFill>
              </a:rPr>
              <a:t>Koreanisch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AC687E-5540-2C82-E141-8ABFB77E7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39240"/>
            <a:ext cx="10058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Zu dem Lied kann man auch tanzen. So tanzt man dazu in Südkorea. Probiert es gerne einmal aus!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4" name="WhatsApp Video 2024-01-13 at 11.43.03">
            <a:hlinkClick r:id="" action="ppaction://media"/>
            <a:extLst>
              <a:ext uri="{FF2B5EF4-FFF2-40B4-BE49-F238E27FC236}">
                <a16:creationId xmlns:a16="http://schemas.microsoft.com/office/drawing/2014/main" id="{AC670696-6A71-1E3A-3A95-B1CD85946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8241" y="2164080"/>
            <a:ext cx="7269482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1702B2-77B1-322F-7182-399546F1E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2255520"/>
            <a:ext cx="10058400" cy="2346960"/>
          </a:xfrm>
        </p:spPr>
        <p:txBody>
          <a:bodyPr>
            <a:noAutofit/>
          </a:bodyPr>
          <a:lstStyle/>
          <a:p>
            <a:r>
              <a:rPr lang="de-DE" sz="6600" dirty="0"/>
              <a:t>Hier ist Platz für eine Sprache 			  Eurer Wahl!</a:t>
            </a:r>
          </a:p>
        </p:txBody>
      </p:sp>
    </p:spTree>
    <p:extLst>
      <p:ext uri="{BB962C8B-B14F-4D97-AF65-F5344CB8AC3E}">
        <p14:creationId xmlns:p14="http://schemas.microsoft.com/office/powerpoint/2010/main" val="288405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FE3BF19-CF89-4367-8BF4-F76CC747FE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2110"/>
            <a:ext cx="1051560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6600" b="0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Französisch</a:t>
            </a:r>
            <a:r>
              <a:rPr kumimoji="0" lang="de-DE" altLang="de-DE" sz="72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kumimoji="0" lang="fr-FR" altLang="de-DE" sz="7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CC535C-47A5-D5CC-E95D-AA24E516D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DE" altLang="de-DE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kumimoji="0" lang="de-DE" altLang="de-DE" sz="28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altLang="de-DE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altLang="de-DE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kumimoji="0" lang="de-DE" altLang="de-DE" sz="28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altLang="de-DE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kumimoji="0" lang="de-DE" altLang="de-DE" sz="28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kumimoji="0" lang="de-DE" altLang="de-DE" sz="28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0" lang="de-DE" altLang="de-DE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				 </a:t>
            </a:r>
            <a:r>
              <a:rPr kumimoji="0" lang="fr-FR" altLang="de-DE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bien joué!</a:t>
            </a:r>
            <a:endParaRPr lang="de-DE" dirty="0"/>
          </a:p>
        </p:txBody>
      </p:sp>
      <p:pic>
        <p:nvPicPr>
          <p:cNvPr id="6" name="Grafik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9E657B0-61B6-DC3F-A404-C02D5C015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01" y="1536857"/>
            <a:ext cx="6622643" cy="47651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6B8E61C-FDE5-F52D-61F9-CBC64EA7E80C}"/>
              </a:ext>
            </a:extLst>
          </p:cNvPr>
          <p:cNvSpPr txBox="1"/>
          <p:nvPr/>
        </p:nvSpPr>
        <p:spPr>
          <a:xfrm rot="20689605">
            <a:off x="8233696" y="4204883"/>
            <a:ext cx="3398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rgbClr val="7030A0"/>
                </a:solidFill>
                <a:effectLst/>
                <a:ea typeface="PMingLiU" panose="02020500000000000000" pitchFamily="18" charset="-120"/>
              </a:rPr>
              <a:t>bien joué!</a:t>
            </a:r>
            <a:endParaRPr lang="de-DE" sz="6000" dirty="0"/>
          </a:p>
        </p:txBody>
      </p:sp>
      <p:pic>
        <p:nvPicPr>
          <p:cNvPr id="5" name="Französisch.wav">
            <a:hlinkClick r:id="" action="ppaction://media"/>
            <a:extLst>
              <a:ext uri="{FF2B5EF4-FFF2-40B4-BE49-F238E27FC236}">
                <a16:creationId xmlns:a16="http://schemas.microsoft.com/office/drawing/2014/main" id="{C92CA495-CB87-92E9-8692-165618772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8560" y="2082535"/>
            <a:ext cx="1537644" cy="15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90658-243F-0FC2-69FC-D933C810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258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de-DE" sz="6600" u="sng" dirty="0">
                <a:solidFill>
                  <a:srgbClr val="FF0000"/>
                </a:solidFill>
                <a:latin typeface="+mn-lt"/>
              </a:rPr>
              <a:t>Türkisch</a:t>
            </a:r>
            <a:r>
              <a:rPr lang="de-DE" sz="66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D7162BB-0478-6EB2-1776-3AC21A4EDBD3}"/>
              </a:ext>
            </a:extLst>
          </p:cNvPr>
          <p:cNvSpPr txBox="1"/>
          <p:nvPr/>
        </p:nvSpPr>
        <p:spPr>
          <a:xfrm rot="20292997">
            <a:off x="7720395" y="4324574"/>
            <a:ext cx="32861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0" kern="100" dirty="0" err="1">
                <a:solidFill>
                  <a:srgbClr val="ED3832"/>
                </a:solidFill>
                <a:ea typeface="PMingLiU" panose="02020500000000000000" pitchFamily="18" charset="-120"/>
                <a:cs typeface="Times New Roman" panose="02020603050405020304" pitchFamily="18" charset="0"/>
              </a:rPr>
              <a:t>t</a:t>
            </a:r>
            <a:r>
              <a:rPr lang="de-DE" sz="6000" kern="100" dirty="0" err="1">
                <a:solidFill>
                  <a:srgbClr val="ED3832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ebrikler</a:t>
            </a:r>
            <a:r>
              <a:rPr lang="de-DE" sz="6000" kern="100" dirty="0">
                <a:solidFill>
                  <a:srgbClr val="ED3832"/>
                </a:solidFill>
                <a:ea typeface="PMingLiU" panose="02020500000000000000" pitchFamily="18" charset="-120"/>
                <a:cs typeface="Times New Roman" panose="02020603050405020304" pitchFamily="18" charset="0"/>
              </a:rPr>
              <a:t>!</a:t>
            </a:r>
            <a:endParaRPr lang="de-DE" sz="1050" kern="1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3" name="Türkisch.wav">
            <a:hlinkClick r:id="" action="ppaction://media"/>
            <a:extLst>
              <a:ext uri="{FF2B5EF4-FFF2-40B4-BE49-F238E27FC236}">
                <a16:creationId xmlns:a16="http://schemas.microsoft.com/office/drawing/2014/main" id="{A872FD06-B07E-ABB8-61A7-1EE831667F6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219" y="2466620"/>
            <a:ext cx="1284478" cy="1284478"/>
          </a:xfrm>
        </p:spPr>
      </p:pic>
      <p:pic>
        <p:nvPicPr>
          <p:cNvPr id="6" name="Grafik 5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6B01BDF5-3F01-3E74-EB77-7F54D0B8D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29" t="7335" r="15479" b="9349"/>
          <a:stretch/>
        </p:blipFill>
        <p:spPr>
          <a:xfrm>
            <a:off x="936122" y="642594"/>
            <a:ext cx="5324592" cy="5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33EDA-DA62-2F5B-4F21-9391B7A6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kumimoji="0" lang="de-DE" altLang="de-DE" sz="6600" b="0" i="0" u="sng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Schwedisch</a:t>
            </a:r>
            <a:endParaRPr lang="de-DE" sz="6600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6460E8-06C1-F8DA-D283-7C9B4FAD84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 rot="20752021">
            <a:off x="6878046" y="4619483"/>
            <a:ext cx="3109506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de-DE" sz="60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bra gjort!</a:t>
            </a:r>
            <a:r>
              <a:rPr kumimoji="0" lang="sv-SE" altLang="de-DE" sz="60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 </a:t>
            </a:r>
          </a:p>
        </p:txBody>
      </p:sp>
      <p:pic>
        <p:nvPicPr>
          <p:cNvPr id="3" name="Schwedisch.wav">
            <a:hlinkClick r:id="" action="ppaction://media"/>
            <a:extLst>
              <a:ext uri="{FF2B5EF4-FFF2-40B4-BE49-F238E27FC236}">
                <a16:creationId xmlns:a16="http://schemas.microsoft.com/office/drawing/2014/main" id="{656C6964-1D15-A8B9-2239-B12DCCF57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9831" y="2443480"/>
            <a:ext cx="1381760" cy="1381760"/>
          </a:xfrm>
          <a:prstGeom prst="rect">
            <a:avLst/>
          </a:prstGeom>
        </p:spPr>
      </p:pic>
      <p:pic>
        <p:nvPicPr>
          <p:cNvPr id="8" name="Grafik 7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49FDA15D-A023-D86F-CB66-D792F6A7B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21" r="5282"/>
          <a:stretch/>
        </p:blipFill>
        <p:spPr>
          <a:xfrm>
            <a:off x="1054558" y="518345"/>
            <a:ext cx="4330700" cy="58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2B81B-DDB1-96AA-3F02-C72EEF1E0BB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677878">
            <a:off x="7431023" y="4590425"/>
            <a:ext cx="4531177" cy="859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0" lang="pt-PT" altLang="de-DE" sz="6000" b="0" i="0" u="none" strike="noStrike" cap="none" normalizeH="0" baseline="0" dirty="0">
                <a:ln>
                  <a:noFill/>
                </a:ln>
                <a:solidFill>
                  <a:srgbClr val="538135"/>
                </a:solidFill>
                <a:effectLst/>
                <a:ea typeface="Times New Roman" panose="02020603050405020304" pitchFamily="18" charset="0"/>
              </a:rPr>
              <a:t>bom trabalho!</a:t>
            </a:r>
            <a:endParaRPr lang="de-DE" sz="60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294EC7-1BC3-6E47-8CCC-D0C43E988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68010" y="822959"/>
            <a:ext cx="4531177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6600" b="0" i="0" u="sng" strike="noStrike" cap="none" normalizeH="0" baseline="0" dirty="0">
                <a:ln>
                  <a:noFill/>
                </a:ln>
                <a:solidFill>
                  <a:srgbClr val="538135"/>
                </a:solidFill>
                <a:effectLst/>
                <a:ea typeface="Times New Roman" panose="02020603050405020304" pitchFamily="18" charset="0"/>
              </a:rPr>
              <a:t>Portugiesisch</a:t>
            </a:r>
            <a:endParaRPr kumimoji="0" lang="pt-PT" altLang="de-DE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ortugiesisch.wav">
            <a:hlinkClick r:id="" action="ppaction://media"/>
            <a:extLst>
              <a:ext uri="{FF2B5EF4-FFF2-40B4-BE49-F238E27FC236}">
                <a16:creationId xmlns:a16="http://schemas.microsoft.com/office/drawing/2014/main" id="{6B693E83-C37C-57C8-4B78-2AF7666F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3471" y="2725092"/>
            <a:ext cx="1280253" cy="1280253"/>
          </a:xfrm>
          <a:prstGeom prst="rect">
            <a:avLst/>
          </a:prstGeom>
        </p:spPr>
      </p:pic>
      <p:pic>
        <p:nvPicPr>
          <p:cNvPr id="6" name="Grafik 5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FB499ED2-0286-4C89-0F83-593717BFD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54" t="5484" r="15456" b="15361"/>
          <a:stretch/>
        </p:blipFill>
        <p:spPr>
          <a:xfrm>
            <a:off x="663822" y="975361"/>
            <a:ext cx="516017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63CA7-17E9-7427-C098-8BF74DC34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20496"/>
            <a:ext cx="10058400" cy="107289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300" u="sng" kern="100" dirty="0">
                <a:solidFill>
                  <a:srgbClr val="B42B49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Englisch</a:t>
            </a:r>
            <a:r>
              <a:rPr lang="de-DE" sz="6000" kern="100" dirty="0">
                <a:solidFill>
                  <a:srgbClr val="B42B49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br>
              <a:rPr lang="de-DE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2FF270-F444-D8C0-B14C-5C4BD462718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568806">
            <a:off x="8497827" y="4398265"/>
            <a:ext cx="3188208" cy="93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6000" kern="100" dirty="0" err="1">
                <a:solidFill>
                  <a:srgbClr val="B42B49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well</a:t>
            </a:r>
            <a:r>
              <a:rPr lang="de-DE" sz="6000" kern="100" dirty="0">
                <a:solidFill>
                  <a:srgbClr val="B42B49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de-DE" sz="6000" kern="100" dirty="0" err="1">
                <a:solidFill>
                  <a:srgbClr val="B42B49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done</a:t>
            </a:r>
            <a:r>
              <a:rPr lang="de-DE" sz="6000" kern="100" dirty="0">
                <a:solidFill>
                  <a:srgbClr val="B42B49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!</a:t>
            </a:r>
            <a:endParaRPr lang="de-DE" sz="6000" kern="1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4" name="Englisch">
            <a:hlinkClick r:id="" action="ppaction://media"/>
            <a:extLst>
              <a:ext uri="{FF2B5EF4-FFF2-40B4-BE49-F238E27FC236}">
                <a16:creationId xmlns:a16="http://schemas.microsoft.com/office/drawing/2014/main" id="{B7EAB55E-9254-0F96-C731-17D0C9490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6740" y="1853275"/>
            <a:ext cx="1605580" cy="1605580"/>
          </a:xfrm>
          <a:prstGeom prst="rect">
            <a:avLst/>
          </a:prstGeom>
        </p:spPr>
      </p:pic>
      <p:pic>
        <p:nvPicPr>
          <p:cNvPr id="6" name="Grafik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FCF5B37C-E733-A506-5ED7-9A9E005CF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49" y="1993392"/>
            <a:ext cx="7562735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4DA3B-0C8A-DD74-E4A2-ECE75548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418" y="607069"/>
            <a:ext cx="2987040" cy="1371600"/>
          </a:xfrm>
        </p:spPr>
        <p:txBody>
          <a:bodyPr>
            <a:normAutofit/>
          </a:bodyPr>
          <a:lstStyle/>
          <a:p>
            <a:r>
              <a:rPr lang="de-DE" sz="6600" u="sng" dirty="0">
                <a:solidFill>
                  <a:srgbClr val="002060"/>
                </a:solidFill>
                <a:effectLst/>
                <a:ea typeface="PMingLiU" panose="02020500000000000000" pitchFamily="18" charset="-120"/>
              </a:rPr>
              <a:t>Russisch</a:t>
            </a:r>
            <a:endParaRPr lang="de-DE" sz="6600" u="sn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6D5A88-9306-D3D4-9341-1B5993E039F6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403823">
            <a:off x="7090835" y="3703394"/>
            <a:ext cx="5112173" cy="2353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solidFill>
                  <a:srgbClr val="002060"/>
                </a:solidFill>
                <a:effectLst/>
                <a:ea typeface="PMingLiU" panose="02020500000000000000" pitchFamily="18" charset="-120"/>
              </a:rPr>
              <a:t>отличная работа</a:t>
            </a:r>
            <a:r>
              <a:rPr lang="de-DE" sz="4800" dirty="0">
                <a:solidFill>
                  <a:srgbClr val="002060"/>
                </a:solidFill>
                <a:effectLst/>
                <a:ea typeface="PMingLiU" panose="02020500000000000000" pitchFamily="18" charset="-120"/>
              </a:rPr>
              <a:t>! </a:t>
            </a:r>
          </a:p>
          <a:p>
            <a:pPr marL="0" indent="0">
              <a:buNone/>
            </a:pPr>
            <a:r>
              <a:rPr lang="de-DE" sz="4800" dirty="0">
                <a:solidFill>
                  <a:srgbClr val="002060"/>
                </a:solidFill>
                <a:ea typeface="PMingLiU" panose="02020500000000000000" pitchFamily="18" charset="-120"/>
              </a:rPr>
              <a:t>[</a:t>
            </a:r>
            <a:r>
              <a:rPr lang="de-DE" sz="4800" dirty="0" err="1">
                <a:solidFill>
                  <a:srgbClr val="002060"/>
                </a:solidFill>
                <a:effectLst/>
                <a:ea typeface="PMingLiU" panose="02020500000000000000" pitchFamily="18" charset="-120"/>
              </a:rPr>
              <a:t>otlichnaya</a:t>
            </a:r>
            <a:r>
              <a:rPr lang="de-DE" sz="4800" dirty="0">
                <a:solidFill>
                  <a:srgbClr val="002060"/>
                </a:solidFill>
                <a:effectLst/>
                <a:ea typeface="PMingLiU" panose="02020500000000000000" pitchFamily="18" charset="-120"/>
              </a:rPr>
              <a:t> </a:t>
            </a:r>
            <a:r>
              <a:rPr lang="de-DE" sz="4800" dirty="0" err="1">
                <a:solidFill>
                  <a:srgbClr val="002060"/>
                </a:solidFill>
                <a:effectLst/>
                <a:ea typeface="PMingLiU" panose="02020500000000000000" pitchFamily="18" charset="-120"/>
              </a:rPr>
              <a:t>rabota</a:t>
            </a:r>
            <a:r>
              <a:rPr lang="de-DE" sz="4800" dirty="0">
                <a:solidFill>
                  <a:srgbClr val="002060"/>
                </a:solidFill>
                <a:effectLst/>
                <a:ea typeface="PMingLiU" panose="02020500000000000000" pitchFamily="18" charset="-120"/>
              </a:rPr>
              <a:t>]</a:t>
            </a:r>
            <a:r>
              <a:rPr lang="de-DE" sz="4800" dirty="0">
                <a:effectLst/>
              </a:rPr>
              <a:t> </a:t>
            </a:r>
            <a:endParaRPr lang="de-DE" sz="4800" dirty="0"/>
          </a:p>
        </p:txBody>
      </p:sp>
      <p:pic>
        <p:nvPicPr>
          <p:cNvPr id="5" name="Grafik 4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3392255A-8994-93CE-1364-DB77054E8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7" r="3479"/>
          <a:stretch/>
        </p:blipFill>
        <p:spPr>
          <a:xfrm>
            <a:off x="570230" y="958898"/>
            <a:ext cx="6165850" cy="4940203"/>
          </a:xfrm>
          <a:prstGeom prst="rect">
            <a:avLst/>
          </a:prstGeom>
        </p:spPr>
      </p:pic>
      <p:pic>
        <p:nvPicPr>
          <p:cNvPr id="7" name="Russisch">
            <a:hlinkClick r:id="" action="ppaction://media"/>
            <a:extLst>
              <a:ext uri="{FF2B5EF4-FFF2-40B4-BE49-F238E27FC236}">
                <a16:creationId xmlns:a16="http://schemas.microsoft.com/office/drawing/2014/main" id="{B7189B0D-989B-1879-E64A-4B651D42E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7018" y="2113844"/>
            <a:ext cx="1577022" cy="15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2ADBE68-6601-9901-6DEB-9F9ADC0C2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61015" y="377338"/>
            <a:ext cx="371614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6600" b="0" i="0" u="sng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  <a:ea typeface="Times New Roman" panose="02020603050405020304" pitchFamily="18" charset="0"/>
              </a:rPr>
              <a:t>Chinesisch</a:t>
            </a:r>
            <a:endParaRPr kumimoji="0" lang="de-DE" altLang="zh-TW" sz="6600" b="0" i="0" u="sng" strike="noStrike" cap="none" normalizeH="0" baseline="0" dirty="0">
              <a:ln>
                <a:noFill/>
              </a:ln>
              <a:solidFill>
                <a:srgbClr val="FFEA44"/>
              </a:solidFill>
              <a:effectLst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605D726-87BC-FD14-6287-9C874301F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 rot="20572568">
            <a:off x="7390963" y="3810032"/>
            <a:ext cx="4287925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de-DE" sz="6000" b="0" i="0" u="none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  <a:ea typeface="MS Gothic" panose="020B0609070205080204" pitchFamily="49" charset="-128"/>
                <a:cs typeface="Calibri" panose="020F0502020204030204" pitchFamily="34" charset="0"/>
              </a:rPr>
              <a:t>做得好</a:t>
            </a:r>
            <a:r>
              <a:rPr kumimoji="0" lang="zh-TW" altLang="de-DE" sz="6000" b="0" i="0" u="none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！</a:t>
            </a:r>
            <a:endParaRPr kumimoji="0" lang="de-DE" altLang="zh-TW" sz="6000" b="0" i="0" u="none" strike="noStrike" cap="none" normalizeH="0" baseline="0" dirty="0">
              <a:ln>
                <a:noFill/>
              </a:ln>
              <a:solidFill>
                <a:srgbClr val="FFEA44"/>
              </a:solidFill>
              <a:effectLst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zh-TW" sz="6000" b="0" i="0" u="none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  <a:ea typeface="MS Mincho" panose="02020609040205080304" pitchFamily="49" charset="-128"/>
              </a:rPr>
              <a:t>[</a:t>
            </a:r>
            <a:r>
              <a:rPr kumimoji="0" lang="de-DE" altLang="zh-TW" sz="6000" b="0" i="0" u="none" strike="noStrike" cap="none" normalizeH="0" baseline="0" dirty="0" err="1">
                <a:ln>
                  <a:noFill/>
                </a:ln>
                <a:solidFill>
                  <a:srgbClr val="FFEA44"/>
                </a:solidFill>
                <a:effectLst/>
                <a:ea typeface="Times New Roman" panose="02020603050405020304" pitchFamily="18" charset="0"/>
              </a:rPr>
              <a:t>Zuò</a:t>
            </a:r>
            <a:r>
              <a:rPr kumimoji="0" lang="de-DE" altLang="zh-TW" sz="6000" b="0" i="0" u="none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de-DE" altLang="zh-TW" sz="6000" b="0" i="0" u="none" strike="noStrike" cap="none" normalizeH="0" baseline="0" dirty="0" err="1">
                <a:ln>
                  <a:noFill/>
                </a:ln>
                <a:solidFill>
                  <a:srgbClr val="FFEA44"/>
                </a:solidFill>
                <a:effectLst/>
                <a:ea typeface="Times New Roman" panose="02020603050405020304" pitchFamily="18" charset="0"/>
              </a:rPr>
              <a:t>dé</a:t>
            </a:r>
            <a:r>
              <a:rPr kumimoji="0" lang="de-DE" altLang="zh-TW" sz="6000" b="0" i="0" u="none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de-DE" altLang="zh-TW" sz="6000" b="0" i="0" u="none" strike="noStrike" cap="none" normalizeH="0" baseline="0" dirty="0" err="1">
                <a:ln>
                  <a:noFill/>
                </a:ln>
                <a:solidFill>
                  <a:srgbClr val="FFEA44"/>
                </a:solidFill>
                <a:effectLst/>
                <a:ea typeface="Times New Roman" panose="02020603050405020304" pitchFamily="18" charset="0"/>
              </a:rPr>
              <a:t>hǎo</a:t>
            </a:r>
            <a:r>
              <a:rPr kumimoji="0" lang="de-DE" altLang="zh-TW" sz="6000" b="0" i="0" u="none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  <a:ea typeface="Times New Roman" panose="02020603050405020304" pitchFamily="18" charset="0"/>
              </a:rPr>
              <a:t>]</a:t>
            </a:r>
            <a:r>
              <a:rPr kumimoji="0" lang="de-DE" altLang="zh-TW" sz="6000" b="0" i="0" u="none" strike="noStrike" cap="none" normalizeH="0" baseline="0" dirty="0">
                <a:ln>
                  <a:noFill/>
                </a:ln>
                <a:solidFill>
                  <a:srgbClr val="FFEA44"/>
                </a:solidFill>
                <a:effectLst/>
              </a:rPr>
              <a:t> </a:t>
            </a:r>
          </a:p>
        </p:txBody>
      </p:sp>
      <p:pic>
        <p:nvPicPr>
          <p:cNvPr id="2" name="Chinesisch.mp3">
            <a:hlinkClick r:id="" action="ppaction://media"/>
            <a:extLst>
              <a:ext uri="{FF2B5EF4-FFF2-40B4-BE49-F238E27FC236}">
                <a16:creationId xmlns:a16="http://schemas.microsoft.com/office/drawing/2014/main" id="{4D618BA1-FFE1-955F-921A-7E74729E2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2800" y="1778001"/>
            <a:ext cx="1442720" cy="1442720"/>
          </a:xfrm>
          <a:prstGeom prst="rect">
            <a:avLst/>
          </a:prstGeom>
        </p:spPr>
      </p:pic>
      <p:pic>
        <p:nvPicPr>
          <p:cNvPr id="6" name="Grafik 5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7E8C0FED-1CCC-7785-5933-769CCE1CD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13" y="1627661"/>
            <a:ext cx="6547576" cy="48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BE24A-DD5F-5C3E-9303-7CA12845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de-DE" sz="7300" u="sng" kern="100" dirty="0">
                <a:solidFill>
                  <a:srgbClr val="295E81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Deutsch</a:t>
            </a:r>
            <a:br>
              <a:rPr lang="de-DE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7F0CB5-D0BB-BD13-2FF7-7B128167F92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590256">
            <a:off x="7440237" y="4316504"/>
            <a:ext cx="3968496" cy="1054608"/>
          </a:xfrm>
        </p:spPr>
        <p:txBody>
          <a:bodyPr/>
          <a:lstStyle/>
          <a:p>
            <a:pPr marL="0" indent="0">
              <a:buNone/>
            </a:pPr>
            <a:r>
              <a:rPr lang="de-DE" sz="6000" kern="100" dirty="0">
                <a:solidFill>
                  <a:srgbClr val="295E81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gut gemacht!</a:t>
            </a:r>
            <a:endParaRPr lang="de-DE" sz="6000" kern="1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5" name="Deutsch">
            <a:hlinkClick r:id="" action="ppaction://media"/>
            <a:extLst>
              <a:ext uri="{FF2B5EF4-FFF2-40B4-BE49-F238E27FC236}">
                <a16:creationId xmlns:a16="http://schemas.microsoft.com/office/drawing/2014/main" id="{0819D0A7-A32A-BD38-ED23-C9905180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5928" y="2141125"/>
            <a:ext cx="1305623" cy="1305623"/>
          </a:xfrm>
          <a:prstGeom prst="rect">
            <a:avLst/>
          </a:prstGeom>
        </p:spPr>
      </p:pic>
      <p:pic>
        <p:nvPicPr>
          <p:cNvPr id="7" name="Grafik 6" descr="Ein Bild, das Text, Schrift, Screenshot, Dokument enthält.&#10;&#10;Automatisch generierte Beschreibung">
            <a:extLst>
              <a:ext uri="{FF2B5EF4-FFF2-40B4-BE49-F238E27FC236}">
                <a16:creationId xmlns:a16="http://schemas.microsoft.com/office/drawing/2014/main" id="{33E7EB47-9B1E-A33F-2034-984F93273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82" y="1673164"/>
            <a:ext cx="6096697" cy="45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{2B82C400-8820-C64E-87D1-BD1006E7B00B}tf10001067</Template>
  <TotalTime>0</TotalTime>
  <Words>99</Words>
  <Application>Microsoft Macintosh PowerPoint</Application>
  <PresentationFormat>Breitbild</PresentationFormat>
  <Paragraphs>36</Paragraphs>
  <Slides>13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Garamond</vt:lpstr>
      <vt:lpstr>Savon</vt:lpstr>
      <vt:lpstr>Musikalische Sprachenreise</vt:lpstr>
      <vt:lpstr>Französisch </vt:lpstr>
      <vt:lpstr>Türkisch </vt:lpstr>
      <vt:lpstr>Schwedisch</vt:lpstr>
      <vt:lpstr>Portugiesisch</vt:lpstr>
      <vt:lpstr>Englisch  </vt:lpstr>
      <vt:lpstr>Russisch</vt:lpstr>
      <vt:lpstr>Chinesisch</vt:lpstr>
      <vt:lpstr>Deutsch </vt:lpstr>
      <vt:lpstr>PowerPoint-Präsentation</vt:lpstr>
      <vt:lpstr>Ukrainisch</vt:lpstr>
      <vt:lpstr>Koreanisch</vt:lpstr>
      <vt:lpstr>Hier ist Platz für eine Sprache      Eurer Wahl!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Sophia Heklau</dc:creator>
  <cp:lastModifiedBy>Sophia Heklau</cp:lastModifiedBy>
  <cp:revision>10</cp:revision>
  <dcterms:created xsi:type="dcterms:W3CDTF">2024-01-08T15:47:00Z</dcterms:created>
  <dcterms:modified xsi:type="dcterms:W3CDTF">2024-01-25T10:27:38Z</dcterms:modified>
</cp:coreProperties>
</file>