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343" r:id="rId3"/>
    <p:sldId id="344" r:id="rId4"/>
    <p:sldId id="346" r:id="rId5"/>
    <p:sldId id="423" r:id="rId6"/>
    <p:sldId id="424" r:id="rId7"/>
    <p:sldId id="425" r:id="rId8"/>
    <p:sldId id="426" r:id="rId9"/>
    <p:sldId id="427" r:id="rId10"/>
    <p:sldId id="428" r:id="rId11"/>
    <p:sldId id="429" r:id="rId12"/>
    <p:sldId id="431" r:id="rId13"/>
    <p:sldId id="430" r:id="rId14"/>
    <p:sldId id="432" r:id="rId15"/>
    <p:sldId id="433" r:id="rId16"/>
    <p:sldId id="435" r:id="rId17"/>
    <p:sldId id="434" r:id="rId18"/>
    <p:sldId id="443" r:id="rId19"/>
    <p:sldId id="444" r:id="rId20"/>
    <p:sldId id="436" r:id="rId21"/>
    <p:sldId id="437" r:id="rId22"/>
    <p:sldId id="440" r:id="rId23"/>
    <p:sldId id="439" r:id="rId24"/>
    <p:sldId id="438" r:id="rId25"/>
    <p:sldId id="446" r:id="rId26"/>
    <p:sldId id="442" r:id="rId27"/>
    <p:sldId id="445" r:id="rId28"/>
    <p:sldId id="441" r:id="rId29"/>
    <p:sldId id="417" r:id="rId30"/>
  </p:sldIdLst>
  <p:sldSz cx="9144000" cy="6858000" type="screen4x3"/>
  <p:notesSz cx="6794500" cy="9982200"/>
  <p:defaultTextStyle>
    <a:defPPr>
      <a:defRPr lang="de-DE"/>
    </a:defPPr>
    <a:lvl1pPr algn="l" rtl="0" fontAlgn="base">
      <a:spcBef>
        <a:spcPct val="0"/>
      </a:spcBef>
      <a:spcAft>
        <a:spcPct val="0"/>
      </a:spcAft>
      <a:defRPr sz="1400" kern="1200">
        <a:solidFill>
          <a:schemeClr val="tx1"/>
        </a:solidFill>
        <a:latin typeface="Lucida Sans Unicode" pitchFamily="34" charset="0"/>
        <a:ea typeface="+mn-ea"/>
        <a:cs typeface="+mn-cs"/>
      </a:defRPr>
    </a:lvl1pPr>
    <a:lvl2pPr marL="457200" algn="l" rtl="0" fontAlgn="base">
      <a:spcBef>
        <a:spcPct val="0"/>
      </a:spcBef>
      <a:spcAft>
        <a:spcPct val="0"/>
      </a:spcAft>
      <a:defRPr sz="1400" kern="1200">
        <a:solidFill>
          <a:schemeClr val="tx1"/>
        </a:solidFill>
        <a:latin typeface="Lucida Sans Unicode" pitchFamily="34" charset="0"/>
        <a:ea typeface="+mn-ea"/>
        <a:cs typeface="+mn-cs"/>
      </a:defRPr>
    </a:lvl2pPr>
    <a:lvl3pPr marL="914400" algn="l" rtl="0" fontAlgn="base">
      <a:spcBef>
        <a:spcPct val="0"/>
      </a:spcBef>
      <a:spcAft>
        <a:spcPct val="0"/>
      </a:spcAft>
      <a:defRPr sz="1400" kern="1200">
        <a:solidFill>
          <a:schemeClr val="tx1"/>
        </a:solidFill>
        <a:latin typeface="Lucida Sans Unicode" pitchFamily="34" charset="0"/>
        <a:ea typeface="+mn-ea"/>
        <a:cs typeface="+mn-cs"/>
      </a:defRPr>
    </a:lvl3pPr>
    <a:lvl4pPr marL="1371600" algn="l" rtl="0" fontAlgn="base">
      <a:spcBef>
        <a:spcPct val="0"/>
      </a:spcBef>
      <a:spcAft>
        <a:spcPct val="0"/>
      </a:spcAft>
      <a:defRPr sz="1400" kern="1200">
        <a:solidFill>
          <a:schemeClr val="tx1"/>
        </a:solidFill>
        <a:latin typeface="Lucida Sans Unicode" pitchFamily="34" charset="0"/>
        <a:ea typeface="+mn-ea"/>
        <a:cs typeface="+mn-cs"/>
      </a:defRPr>
    </a:lvl4pPr>
    <a:lvl5pPr marL="1828800" algn="l" rtl="0" fontAlgn="base">
      <a:spcBef>
        <a:spcPct val="0"/>
      </a:spcBef>
      <a:spcAft>
        <a:spcPct val="0"/>
      </a:spcAft>
      <a:defRPr sz="1400" kern="1200">
        <a:solidFill>
          <a:schemeClr val="tx1"/>
        </a:solidFill>
        <a:latin typeface="Lucida Sans Unicode" pitchFamily="34" charset="0"/>
        <a:ea typeface="+mn-ea"/>
        <a:cs typeface="+mn-cs"/>
      </a:defRPr>
    </a:lvl5pPr>
    <a:lvl6pPr marL="2286000" algn="l" defTabSz="914400" rtl="0" eaLnBrk="1" latinLnBrk="0" hangingPunct="1">
      <a:defRPr sz="1400" kern="1200">
        <a:solidFill>
          <a:schemeClr val="tx1"/>
        </a:solidFill>
        <a:latin typeface="Lucida Sans Unicode" pitchFamily="34" charset="0"/>
        <a:ea typeface="+mn-ea"/>
        <a:cs typeface="+mn-cs"/>
      </a:defRPr>
    </a:lvl6pPr>
    <a:lvl7pPr marL="2743200" algn="l" defTabSz="914400" rtl="0" eaLnBrk="1" latinLnBrk="0" hangingPunct="1">
      <a:defRPr sz="1400" kern="1200">
        <a:solidFill>
          <a:schemeClr val="tx1"/>
        </a:solidFill>
        <a:latin typeface="Lucida Sans Unicode" pitchFamily="34" charset="0"/>
        <a:ea typeface="+mn-ea"/>
        <a:cs typeface="+mn-cs"/>
      </a:defRPr>
    </a:lvl7pPr>
    <a:lvl8pPr marL="3200400" algn="l" defTabSz="914400" rtl="0" eaLnBrk="1" latinLnBrk="0" hangingPunct="1">
      <a:defRPr sz="1400" kern="1200">
        <a:solidFill>
          <a:schemeClr val="tx1"/>
        </a:solidFill>
        <a:latin typeface="Lucida Sans Unicode" pitchFamily="34" charset="0"/>
        <a:ea typeface="+mn-ea"/>
        <a:cs typeface="+mn-cs"/>
      </a:defRPr>
    </a:lvl8pPr>
    <a:lvl9pPr marL="3657600" algn="l" defTabSz="914400" rtl="0" eaLnBrk="1" latinLnBrk="0" hangingPunct="1">
      <a:defRPr sz="1400" kern="1200">
        <a:solidFill>
          <a:schemeClr val="tx1"/>
        </a:solidFill>
        <a:latin typeface="Lucida Sans Unicode" pitchFamily="34" charset="0"/>
        <a:ea typeface="+mn-ea"/>
        <a:cs typeface="+mn-cs"/>
      </a:defRPr>
    </a:lvl9pPr>
  </p:defaultTextStyle>
  <p:extLst>
    <p:ext uri="{EFAFB233-063F-42B5-8137-9DF3F51BA10A}">
      <p15:sldGuideLst xmlns:p15="http://schemas.microsoft.com/office/powerpoint/2012/main">
        <p15:guide id="1" orient="horz" pos="240">
          <p15:clr>
            <a:srgbClr val="A4A3A4"/>
          </p15:clr>
        </p15:guide>
        <p15:guide id="2" orient="horz" pos="816">
          <p15:clr>
            <a:srgbClr val="A4A3A4"/>
          </p15:clr>
        </p15:guide>
        <p15:guide id="3" orient="horz" pos="1026">
          <p15:clr>
            <a:srgbClr val="A4A3A4"/>
          </p15:clr>
        </p15:guide>
        <p15:guide id="4" orient="horz" pos="1570">
          <p15:clr>
            <a:srgbClr val="A4A3A4"/>
          </p15:clr>
        </p15:guide>
        <p15:guide id="5" orient="horz" pos="2251">
          <p15:clr>
            <a:srgbClr val="A4A3A4"/>
          </p15:clr>
        </p15:guide>
        <p15:guide id="6" orient="horz" pos="2931">
          <p15:clr>
            <a:srgbClr val="A4A3A4"/>
          </p15:clr>
        </p15:guide>
        <p15:guide id="7" orient="horz" pos="3600">
          <p15:clr>
            <a:srgbClr val="A4A3A4"/>
          </p15:clr>
        </p15:guide>
        <p15:guide id="8" orient="horz" pos="3936">
          <p15:clr>
            <a:srgbClr val="A4A3A4"/>
          </p15:clr>
        </p15:guide>
        <p15:guide id="9" pos="240">
          <p15:clr>
            <a:srgbClr val="A4A3A4"/>
          </p15:clr>
        </p15:guide>
        <p15:guide id="10" pos="2381">
          <p15:clr>
            <a:srgbClr val="A4A3A4"/>
          </p15:clr>
        </p15:guide>
        <p15:guide id="11" pos="2496">
          <p15:clr>
            <a:srgbClr val="A4A3A4"/>
          </p15:clr>
        </p15:guide>
        <p15:guide id="12" pos="4694">
          <p15:clr>
            <a:srgbClr val="A4A3A4"/>
          </p15:clr>
        </p15:guide>
        <p15:guide id="13" pos="4740">
          <p15:clr>
            <a:srgbClr val="A4A3A4"/>
          </p15:clr>
        </p15:guide>
        <p15:guide id="14" pos="5664">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0" userDrawn="1">
          <p15:clr>
            <a:srgbClr val="A4A3A4"/>
          </p15:clr>
        </p15:guide>
        <p15:guide id="3" orient="horz" pos="2152" userDrawn="1">
          <p15:clr>
            <a:srgbClr val="A4A3A4"/>
          </p15:clr>
        </p15:guide>
        <p15:guide id="4" pos="3143" userDrawn="1">
          <p15:clr>
            <a:srgbClr val="A4A3A4"/>
          </p15:clr>
        </p15:guide>
        <p15:guide id="5" orient="horz" pos="4569" userDrawn="1">
          <p15:clr>
            <a:srgbClr val="A4A3A4"/>
          </p15:clr>
        </p15:guide>
        <p15:guide id="6" orient="horz" pos="3144" userDrawn="1">
          <p15:clr>
            <a:srgbClr val="A4A3A4"/>
          </p15:clr>
        </p15:guide>
        <p15:guide id="7" pos="145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CCFF99"/>
    <a:srgbClr val="FFFF99"/>
    <a:srgbClr val="FFFFCC"/>
    <a:srgbClr val="99CC00"/>
    <a:srgbClr val="FFCC66"/>
    <a:srgbClr val="FFCC99"/>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31" autoAdjust="0"/>
    <p:restoredTop sz="67734" autoAdjust="0"/>
  </p:normalViewPr>
  <p:slideViewPr>
    <p:cSldViewPr>
      <p:cViewPr varScale="1">
        <p:scale>
          <a:sx n="114" d="100"/>
          <a:sy n="114" d="100"/>
        </p:scale>
        <p:origin x="1470" y="114"/>
      </p:cViewPr>
      <p:guideLst>
        <p:guide orient="horz" pos="240"/>
        <p:guide orient="horz" pos="816"/>
        <p:guide orient="horz" pos="1026"/>
        <p:guide orient="horz" pos="1570"/>
        <p:guide orient="horz" pos="2251"/>
        <p:guide orient="horz" pos="2931"/>
        <p:guide orient="horz" pos="3600"/>
        <p:guide orient="horz" pos="3936"/>
        <p:guide pos="240"/>
        <p:guide pos="2381"/>
        <p:guide pos="2496"/>
        <p:guide pos="4694"/>
        <p:guide pos="4740"/>
        <p:guide pos="5664"/>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1272" y="-84"/>
      </p:cViewPr>
      <p:guideLst>
        <p:guide orient="horz" pos="3127"/>
        <p:guide pos="2140"/>
        <p:guide orient="horz" pos="2152"/>
        <p:guide pos="3143"/>
        <p:guide orient="horz" pos="4569"/>
        <p:guide orient="horz" pos="3144"/>
        <p:guide pos="145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1"/>
            <a:ext cx="2945024" cy="498073"/>
          </a:xfrm>
          <a:prstGeom prst="rect">
            <a:avLst/>
          </a:prstGeom>
          <a:noFill/>
          <a:ln w="9525">
            <a:noFill/>
            <a:miter lim="800000"/>
            <a:headEnd/>
            <a:tailEnd/>
          </a:ln>
          <a:effectLst/>
        </p:spPr>
        <p:txBody>
          <a:bodyPr vert="horz" wrap="square" lIns="95562" tIns="47781" rIns="95562" bIns="47781" numCol="1" anchor="t" anchorCtr="0" compatLnSpc="1">
            <a:prstTxWarp prst="textNoShape">
              <a:avLst/>
            </a:prstTxWarp>
          </a:bodyPr>
          <a:lstStyle>
            <a:lvl1pPr defTabSz="955675">
              <a:defRPr sz="1300"/>
            </a:lvl1pPr>
          </a:lstStyle>
          <a:p>
            <a:endParaRPr lang="de-DE"/>
          </a:p>
        </p:txBody>
      </p:sp>
      <p:sp>
        <p:nvSpPr>
          <p:cNvPr id="75779" name="Rectangle 3"/>
          <p:cNvSpPr>
            <a:spLocks noGrp="1" noChangeArrowheads="1"/>
          </p:cNvSpPr>
          <p:nvPr>
            <p:ph type="dt" sz="quarter" idx="1"/>
          </p:nvPr>
        </p:nvSpPr>
        <p:spPr bwMode="auto">
          <a:xfrm>
            <a:off x="3849476" y="1"/>
            <a:ext cx="2945024" cy="498073"/>
          </a:xfrm>
          <a:prstGeom prst="rect">
            <a:avLst/>
          </a:prstGeom>
          <a:noFill/>
          <a:ln w="9525">
            <a:noFill/>
            <a:miter lim="800000"/>
            <a:headEnd/>
            <a:tailEnd/>
          </a:ln>
          <a:effectLst/>
        </p:spPr>
        <p:txBody>
          <a:bodyPr vert="horz" wrap="square" lIns="95562" tIns="47781" rIns="95562" bIns="47781" numCol="1" anchor="t" anchorCtr="0" compatLnSpc="1">
            <a:prstTxWarp prst="textNoShape">
              <a:avLst/>
            </a:prstTxWarp>
          </a:bodyPr>
          <a:lstStyle>
            <a:lvl1pPr algn="r" defTabSz="955675">
              <a:defRPr sz="1300"/>
            </a:lvl1pPr>
          </a:lstStyle>
          <a:p>
            <a:endParaRPr lang="de-DE"/>
          </a:p>
        </p:txBody>
      </p:sp>
      <p:sp>
        <p:nvSpPr>
          <p:cNvPr id="75780" name="Rectangle 4"/>
          <p:cNvSpPr>
            <a:spLocks noGrp="1" noChangeArrowheads="1"/>
          </p:cNvSpPr>
          <p:nvPr>
            <p:ph type="ftr" sz="quarter" idx="2"/>
          </p:nvPr>
        </p:nvSpPr>
        <p:spPr bwMode="auto">
          <a:xfrm>
            <a:off x="0" y="9484130"/>
            <a:ext cx="2945024" cy="498073"/>
          </a:xfrm>
          <a:prstGeom prst="rect">
            <a:avLst/>
          </a:prstGeom>
          <a:noFill/>
          <a:ln w="9525">
            <a:noFill/>
            <a:miter lim="800000"/>
            <a:headEnd/>
            <a:tailEnd/>
          </a:ln>
          <a:effectLst/>
        </p:spPr>
        <p:txBody>
          <a:bodyPr vert="horz" wrap="square" lIns="95562" tIns="47781" rIns="95562" bIns="47781" numCol="1" anchor="b" anchorCtr="0" compatLnSpc="1">
            <a:prstTxWarp prst="textNoShape">
              <a:avLst/>
            </a:prstTxWarp>
          </a:bodyPr>
          <a:lstStyle>
            <a:lvl1pPr defTabSz="955675">
              <a:defRPr sz="1300"/>
            </a:lvl1pPr>
          </a:lstStyle>
          <a:p>
            <a:endParaRPr lang="de-DE"/>
          </a:p>
        </p:txBody>
      </p:sp>
      <p:sp>
        <p:nvSpPr>
          <p:cNvPr id="75781" name="Rectangle 5"/>
          <p:cNvSpPr>
            <a:spLocks noGrp="1" noChangeArrowheads="1"/>
          </p:cNvSpPr>
          <p:nvPr>
            <p:ph type="sldNum" sz="quarter" idx="3"/>
          </p:nvPr>
        </p:nvSpPr>
        <p:spPr bwMode="auto">
          <a:xfrm>
            <a:off x="3849476" y="9484130"/>
            <a:ext cx="2945024" cy="498073"/>
          </a:xfrm>
          <a:prstGeom prst="rect">
            <a:avLst/>
          </a:prstGeom>
          <a:noFill/>
          <a:ln w="9525">
            <a:noFill/>
            <a:miter lim="800000"/>
            <a:headEnd/>
            <a:tailEnd/>
          </a:ln>
          <a:effectLst/>
        </p:spPr>
        <p:txBody>
          <a:bodyPr vert="horz" wrap="square" lIns="95562" tIns="47781" rIns="95562" bIns="47781" numCol="1" anchor="b" anchorCtr="0" compatLnSpc="1">
            <a:prstTxWarp prst="textNoShape">
              <a:avLst/>
            </a:prstTxWarp>
          </a:bodyPr>
          <a:lstStyle>
            <a:lvl1pPr algn="r" defTabSz="955675">
              <a:defRPr sz="1300"/>
            </a:lvl1pPr>
          </a:lstStyle>
          <a:p>
            <a:fld id="{E37872B3-BDA4-412B-9A72-97ADCBBC4FD4}" type="slidenum">
              <a:rPr lang="de-DE"/>
              <a:pPr/>
              <a:t>‹Nr.›</a:t>
            </a:fld>
            <a:endParaRPr lang="de-DE"/>
          </a:p>
        </p:txBody>
      </p:sp>
    </p:spTree>
    <p:extLst>
      <p:ext uri="{BB962C8B-B14F-4D97-AF65-F5344CB8AC3E}">
        <p14:creationId xmlns:p14="http://schemas.microsoft.com/office/powerpoint/2010/main" val="35181401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1"/>
            <a:ext cx="2945024" cy="498073"/>
          </a:xfrm>
          <a:prstGeom prst="rect">
            <a:avLst/>
          </a:prstGeom>
          <a:noFill/>
          <a:ln w="9525">
            <a:noFill/>
            <a:miter lim="800000"/>
            <a:headEnd/>
            <a:tailEnd/>
          </a:ln>
          <a:effectLst/>
        </p:spPr>
        <p:txBody>
          <a:bodyPr vert="horz" wrap="square" lIns="95562" tIns="47781" rIns="95562" bIns="47781" numCol="1" anchor="t" anchorCtr="0" compatLnSpc="1">
            <a:prstTxWarp prst="textNoShape">
              <a:avLst/>
            </a:prstTxWarp>
          </a:bodyPr>
          <a:lstStyle>
            <a:lvl1pPr defTabSz="955675">
              <a:defRPr sz="1300"/>
            </a:lvl1pPr>
          </a:lstStyle>
          <a:p>
            <a:endParaRPr lang="de-DE"/>
          </a:p>
        </p:txBody>
      </p:sp>
      <p:sp>
        <p:nvSpPr>
          <p:cNvPr id="39939" name="Rectangle 3"/>
          <p:cNvSpPr>
            <a:spLocks noGrp="1" noChangeArrowheads="1"/>
          </p:cNvSpPr>
          <p:nvPr>
            <p:ph type="dt" idx="1"/>
          </p:nvPr>
        </p:nvSpPr>
        <p:spPr bwMode="auto">
          <a:xfrm>
            <a:off x="3849476" y="1"/>
            <a:ext cx="2945024" cy="498073"/>
          </a:xfrm>
          <a:prstGeom prst="rect">
            <a:avLst/>
          </a:prstGeom>
          <a:noFill/>
          <a:ln w="9525">
            <a:noFill/>
            <a:miter lim="800000"/>
            <a:headEnd/>
            <a:tailEnd/>
          </a:ln>
          <a:effectLst/>
        </p:spPr>
        <p:txBody>
          <a:bodyPr vert="horz" wrap="square" lIns="95562" tIns="47781" rIns="95562" bIns="47781" numCol="1" anchor="t" anchorCtr="0" compatLnSpc="1">
            <a:prstTxWarp prst="textNoShape">
              <a:avLst/>
            </a:prstTxWarp>
          </a:bodyPr>
          <a:lstStyle>
            <a:lvl1pPr algn="r" defTabSz="955675">
              <a:defRPr sz="1300"/>
            </a:lvl1pPr>
          </a:lstStyle>
          <a:p>
            <a:endParaRPr lang="de-DE"/>
          </a:p>
        </p:txBody>
      </p:sp>
      <p:sp>
        <p:nvSpPr>
          <p:cNvPr id="39940" name="Rectangle 4"/>
          <p:cNvSpPr>
            <a:spLocks noGrp="1" noRot="1" noChangeAspect="1" noChangeArrowheads="1" noTextEdit="1"/>
          </p:cNvSpPr>
          <p:nvPr>
            <p:ph type="sldImg" idx="2"/>
          </p:nvPr>
        </p:nvSpPr>
        <p:spPr bwMode="auto">
          <a:xfrm>
            <a:off x="903288" y="749300"/>
            <a:ext cx="4989512" cy="3743325"/>
          </a:xfrm>
          <a:prstGeom prst="rect">
            <a:avLst/>
          </a:prstGeom>
          <a:noFill/>
          <a:ln w="9525">
            <a:solidFill>
              <a:srgbClr val="000000"/>
            </a:solidFill>
            <a:miter lim="800000"/>
            <a:headEnd/>
            <a:tailEnd/>
          </a:ln>
          <a:effectLst/>
        </p:spPr>
      </p:sp>
      <p:sp>
        <p:nvSpPr>
          <p:cNvPr id="39941" name="Rectangle 5"/>
          <p:cNvSpPr>
            <a:spLocks noGrp="1" noChangeArrowheads="1"/>
          </p:cNvSpPr>
          <p:nvPr>
            <p:ph type="body" sz="quarter" idx="3"/>
          </p:nvPr>
        </p:nvSpPr>
        <p:spPr bwMode="auto">
          <a:xfrm>
            <a:off x="906040" y="4741269"/>
            <a:ext cx="4982422" cy="4492229"/>
          </a:xfrm>
          <a:prstGeom prst="rect">
            <a:avLst/>
          </a:prstGeom>
          <a:noFill/>
          <a:ln w="9525">
            <a:noFill/>
            <a:miter lim="800000"/>
            <a:headEnd/>
            <a:tailEnd/>
          </a:ln>
          <a:effectLst/>
        </p:spPr>
        <p:txBody>
          <a:bodyPr vert="horz" wrap="square" lIns="95562" tIns="47781" rIns="95562" bIns="47781" numCol="1" anchor="t" anchorCtr="0" compatLnSpc="1">
            <a:prstTxWarp prst="textNoShape">
              <a:avLst/>
            </a:prstTxWarp>
          </a:bodyPr>
          <a:lstStyle/>
          <a:p>
            <a:pPr lvl="0"/>
            <a:r>
              <a:rPr lang="de-DE"/>
              <a:t>Klicken Sie, um die Formate des Vorlagentextes zu bearbeiten</a:t>
            </a:r>
          </a:p>
          <a:p>
            <a:pPr lvl="1"/>
            <a:r>
              <a:rPr lang="de-DE"/>
              <a:t>Zweite Ebene</a:t>
            </a:r>
          </a:p>
          <a:p>
            <a:pPr lvl="2"/>
            <a:r>
              <a:rPr lang="de-DE"/>
              <a:t>Dritte Ebene</a:t>
            </a:r>
          </a:p>
          <a:p>
            <a:pPr lvl="3"/>
            <a:r>
              <a:rPr lang="de-DE"/>
              <a:t>Vierte Ebene</a:t>
            </a:r>
          </a:p>
          <a:p>
            <a:pPr lvl="4"/>
            <a:r>
              <a:rPr lang="de-DE"/>
              <a:t>Fünfte Ebene</a:t>
            </a:r>
          </a:p>
        </p:txBody>
      </p:sp>
      <p:sp>
        <p:nvSpPr>
          <p:cNvPr id="39942" name="Rectangle 6"/>
          <p:cNvSpPr>
            <a:spLocks noGrp="1" noChangeArrowheads="1"/>
          </p:cNvSpPr>
          <p:nvPr>
            <p:ph type="ftr" sz="quarter" idx="4"/>
          </p:nvPr>
        </p:nvSpPr>
        <p:spPr bwMode="auto">
          <a:xfrm>
            <a:off x="0" y="9484130"/>
            <a:ext cx="2945024" cy="498073"/>
          </a:xfrm>
          <a:prstGeom prst="rect">
            <a:avLst/>
          </a:prstGeom>
          <a:noFill/>
          <a:ln w="9525">
            <a:noFill/>
            <a:miter lim="800000"/>
            <a:headEnd/>
            <a:tailEnd/>
          </a:ln>
          <a:effectLst/>
        </p:spPr>
        <p:txBody>
          <a:bodyPr vert="horz" wrap="square" lIns="95562" tIns="47781" rIns="95562" bIns="47781" numCol="1" anchor="b" anchorCtr="0" compatLnSpc="1">
            <a:prstTxWarp prst="textNoShape">
              <a:avLst/>
            </a:prstTxWarp>
          </a:bodyPr>
          <a:lstStyle>
            <a:lvl1pPr defTabSz="955675">
              <a:defRPr sz="1300"/>
            </a:lvl1pPr>
          </a:lstStyle>
          <a:p>
            <a:endParaRPr lang="de-DE"/>
          </a:p>
        </p:txBody>
      </p:sp>
      <p:sp>
        <p:nvSpPr>
          <p:cNvPr id="39943" name="Rectangle 7"/>
          <p:cNvSpPr>
            <a:spLocks noGrp="1" noChangeArrowheads="1"/>
          </p:cNvSpPr>
          <p:nvPr>
            <p:ph type="sldNum" sz="quarter" idx="5"/>
          </p:nvPr>
        </p:nvSpPr>
        <p:spPr bwMode="auto">
          <a:xfrm>
            <a:off x="3849476" y="9484130"/>
            <a:ext cx="2945024" cy="498073"/>
          </a:xfrm>
          <a:prstGeom prst="rect">
            <a:avLst/>
          </a:prstGeom>
          <a:noFill/>
          <a:ln w="9525">
            <a:noFill/>
            <a:miter lim="800000"/>
            <a:headEnd/>
            <a:tailEnd/>
          </a:ln>
          <a:effectLst/>
        </p:spPr>
        <p:txBody>
          <a:bodyPr vert="horz" wrap="square" lIns="95562" tIns="47781" rIns="95562" bIns="47781" numCol="1" anchor="b" anchorCtr="0" compatLnSpc="1">
            <a:prstTxWarp prst="textNoShape">
              <a:avLst/>
            </a:prstTxWarp>
          </a:bodyPr>
          <a:lstStyle>
            <a:lvl1pPr algn="r" defTabSz="955675">
              <a:defRPr sz="1300"/>
            </a:lvl1pPr>
          </a:lstStyle>
          <a:p>
            <a:fld id="{7A7BD3D0-6670-43E0-B959-B494B88065F9}" type="slidenum">
              <a:rPr lang="de-DE"/>
              <a:pPr/>
              <a:t>‹Nr.›</a:t>
            </a:fld>
            <a:endParaRPr lang="de-DE"/>
          </a:p>
        </p:txBody>
      </p:sp>
    </p:spTree>
    <p:extLst>
      <p:ext uri="{BB962C8B-B14F-4D97-AF65-F5344CB8AC3E}">
        <p14:creationId xmlns:p14="http://schemas.microsoft.com/office/powerpoint/2010/main" val="233224473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Lucida Sans Unicode" pitchFamily="34" charset="0"/>
        <a:ea typeface="+mn-ea"/>
        <a:cs typeface="+mn-cs"/>
      </a:defRPr>
    </a:lvl1pPr>
    <a:lvl2pPr marL="457200" algn="l" rtl="0" fontAlgn="base">
      <a:spcBef>
        <a:spcPct val="30000"/>
      </a:spcBef>
      <a:spcAft>
        <a:spcPct val="0"/>
      </a:spcAft>
      <a:defRPr sz="1200" kern="1200">
        <a:solidFill>
          <a:schemeClr val="tx1"/>
        </a:solidFill>
        <a:latin typeface="Lucida Sans Unicode" pitchFamily="34" charset="0"/>
        <a:ea typeface="+mn-ea"/>
        <a:cs typeface="+mn-cs"/>
      </a:defRPr>
    </a:lvl2pPr>
    <a:lvl3pPr marL="914400" algn="l" rtl="0" fontAlgn="base">
      <a:spcBef>
        <a:spcPct val="30000"/>
      </a:spcBef>
      <a:spcAft>
        <a:spcPct val="0"/>
      </a:spcAft>
      <a:defRPr sz="1200" kern="1200">
        <a:solidFill>
          <a:schemeClr val="tx1"/>
        </a:solidFill>
        <a:latin typeface="Lucida Sans Unicode" pitchFamily="34" charset="0"/>
        <a:ea typeface="+mn-ea"/>
        <a:cs typeface="+mn-cs"/>
      </a:defRPr>
    </a:lvl3pPr>
    <a:lvl4pPr marL="1371600" algn="l" rtl="0" fontAlgn="base">
      <a:spcBef>
        <a:spcPct val="30000"/>
      </a:spcBef>
      <a:spcAft>
        <a:spcPct val="0"/>
      </a:spcAft>
      <a:defRPr sz="1200" kern="1200">
        <a:solidFill>
          <a:schemeClr val="tx1"/>
        </a:solidFill>
        <a:latin typeface="Lucida Sans Unicode" pitchFamily="34" charset="0"/>
        <a:ea typeface="+mn-ea"/>
        <a:cs typeface="+mn-cs"/>
      </a:defRPr>
    </a:lvl4pPr>
    <a:lvl5pPr marL="1828800" algn="l" rtl="0" fontAlgn="base">
      <a:spcBef>
        <a:spcPct val="30000"/>
      </a:spcBef>
      <a:spcAft>
        <a:spcPct val="0"/>
      </a:spcAft>
      <a:defRPr sz="1200" kern="1200">
        <a:solidFill>
          <a:schemeClr val="tx1"/>
        </a:solidFill>
        <a:latin typeface="Lucida Sans Unicode"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B8323C-A7A8-4291-8BD0-40C0F31F6BB3}" type="slidenum">
              <a:rPr lang="de-DE"/>
              <a:pPr/>
              <a:t>1</a:t>
            </a:fld>
            <a:endParaRPr lang="de-DE"/>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101023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7A7BD3D0-6670-43E0-B959-B494B88065F9}" type="slidenum">
              <a:rPr lang="de-DE" smtClean="0"/>
              <a:pPr/>
              <a:t>2</a:t>
            </a:fld>
            <a:endParaRPr lang="de-DE"/>
          </a:p>
        </p:txBody>
      </p:sp>
    </p:spTree>
    <p:extLst>
      <p:ext uri="{BB962C8B-B14F-4D97-AF65-F5344CB8AC3E}">
        <p14:creationId xmlns:p14="http://schemas.microsoft.com/office/powerpoint/2010/main" val="1011603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7A7BD3D0-6670-43E0-B959-B494B88065F9}" type="slidenum">
              <a:rPr lang="de-DE" smtClean="0"/>
              <a:pPr/>
              <a:t>3</a:t>
            </a:fld>
            <a:endParaRPr lang="de-DE"/>
          </a:p>
        </p:txBody>
      </p:sp>
    </p:spTree>
    <p:extLst>
      <p:ext uri="{BB962C8B-B14F-4D97-AF65-F5344CB8AC3E}">
        <p14:creationId xmlns:p14="http://schemas.microsoft.com/office/powerpoint/2010/main" val="3340918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Hintergrund Rechtsprechung des Bundesarbeitsgericht zu den Kettenbefristungen</a:t>
            </a:r>
          </a:p>
          <a:p>
            <a:r>
              <a:rPr lang="de-DE" dirty="0"/>
              <a:t>Beschäftigungsförderungsgesetz bis 2001</a:t>
            </a:r>
          </a:p>
          <a:p>
            <a:r>
              <a:rPr lang="de-DE" dirty="0"/>
              <a:t>Danach</a:t>
            </a:r>
            <a:r>
              <a:rPr lang="de-DE" baseline="0" dirty="0"/>
              <a:t> </a:t>
            </a:r>
            <a:r>
              <a:rPr lang="de-DE" baseline="0" dirty="0" err="1"/>
              <a:t>TzBfG</a:t>
            </a:r>
            <a:r>
              <a:rPr lang="de-DE" baseline="0" dirty="0"/>
              <a:t> als Norm die, die Grundsätze für befriste Beschäftigung regelt.</a:t>
            </a:r>
          </a:p>
          <a:p>
            <a:r>
              <a:rPr lang="de-DE" baseline="0" dirty="0"/>
              <a:t>…</a:t>
            </a:r>
          </a:p>
          <a:p>
            <a:endParaRPr lang="de-DE" dirty="0"/>
          </a:p>
        </p:txBody>
      </p:sp>
      <p:sp>
        <p:nvSpPr>
          <p:cNvPr id="4" name="Foliennummernplatzhalter 3"/>
          <p:cNvSpPr>
            <a:spLocks noGrp="1"/>
          </p:cNvSpPr>
          <p:nvPr>
            <p:ph type="sldNum" sz="quarter" idx="10"/>
          </p:nvPr>
        </p:nvSpPr>
        <p:spPr/>
        <p:txBody>
          <a:bodyPr/>
          <a:lstStyle/>
          <a:p>
            <a:fld id="{7C56C179-79A0-422F-9CC0-0CCA2A899E41}" type="slidenum">
              <a:rPr lang="de-DE" smtClean="0"/>
              <a:t>4</a:t>
            </a:fld>
            <a:endParaRPr lang="de-DE"/>
          </a:p>
        </p:txBody>
      </p:sp>
    </p:spTree>
    <p:extLst>
      <p:ext uri="{BB962C8B-B14F-4D97-AF65-F5344CB8AC3E}">
        <p14:creationId xmlns:p14="http://schemas.microsoft.com/office/powerpoint/2010/main" val="1186800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3288" y="652463"/>
            <a:ext cx="4989512" cy="3743325"/>
          </a:xfrm>
        </p:spPr>
      </p:sp>
      <p:sp>
        <p:nvSpPr>
          <p:cNvPr id="3" name="Notizenplatzhalter 2"/>
          <p:cNvSpPr>
            <a:spLocks noGrp="1"/>
          </p:cNvSpPr>
          <p:nvPr>
            <p:ph type="body" idx="1"/>
          </p:nvPr>
        </p:nvSpPr>
        <p:spPr/>
        <p:txBody>
          <a:bodyPr/>
          <a:lstStyle/>
          <a:p>
            <a:r>
              <a:rPr lang="de-DE" dirty="0"/>
              <a:t>BAG NZA 1992, 883</a:t>
            </a:r>
          </a:p>
        </p:txBody>
      </p:sp>
      <p:sp>
        <p:nvSpPr>
          <p:cNvPr id="4" name="Foliennummernplatzhalter 3"/>
          <p:cNvSpPr>
            <a:spLocks noGrp="1"/>
          </p:cNvSpPr>
          <p:nvPr>
            <p:ph type="sldNum" sz="quarter" idx="10"/>
          </p:nvPr>
        </p:nvSpPr>
        <p:spPr/>
        <p:txBody>
          <a:bodyPr/>
          <a:lstStyle/>
          <a:p>
            <a:fld id="{7C56C179-79A0-422F-9CC0-0CCA2A899E41}" type="slidenum">
              <a:rPr lang="de-DE" smtClean="0"/>
              <a:t>29</a:t>
            </a:fld>
            <a:endParaRPr lang="de-DE"/>
          </a:p>
        </p:txBody>
      </p:sp>
    </p:spTree>
    <p:extLst>
      <p:ext uri="{BB962C8B-B14F-4D97-AF65-F5344CB8AC3E}">
        <p14:creationId xmlns:p14="http://schemas.microsoft.com/office/powerpoint/2010/main" val="11868009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4339" name="Rectangle 3"/>
          <p:cNvSpPr>
            <a:spLocks noGrp="1" noChangeArrowheads="1"/>
          </p:cNvSpPr>
          <p:nvPr>
            <p:ph type="subTitle" idx="1"/>
          </p:nvPr>
        </p:nvSpPr>
        <p:spPr>
          <a:xfrm>
            <a:off x="381000" y="2514600"/>
            <a:ext cx="7086600" cy="1066800"/>
          </a:xfrm>
        </p:spPr>
        <p:txBody>
          <a:bodyPr/>
          <a:lstStyle>
            <a:lvl1pPr>
              <a:lnSpc>
                <a:spcPts val="2700"/>
              </a:lnSpc>
              <a:defRPr sz="2000">
                <a:solidFill>
                  <a:schemeClr val="bg1"/>
                </a:solidFill>
              </a:defRPr>
            </a:lvl1pPr>
          </a:lstStyle>
          <a:p>
            <a:r>
              <a:rPr lang="de-DE"/>
              <a:t>Titelbeschreibung / Unterüberschrift / Autoren,</a:t>
            </a:r>
          </a:p>
          <a:p>
            <a:r>
              <a:rPr lang="de-DE"/>
              <a:t>Palatino 20pt oder Lucida Sans Unicode 20pt.	</a:t>
            </a:r>
          </a:p>
          <a:p>
            <a:r>
              <a:rPr lang="de-DE"/>
              <a:t>Maximal dreizeiliger Satz in diesem Bereich.</a:t>
            </a:r>
          </a:p>
        </p:txBody>
      </p:sp>
      <p:grpSp>
        <p:nvGrpSpPr>
          <p:cNvPr id="14357" name="Group 21"/>
          <p:cNvGrpSpPr>
            <a:grpSpLocks/>
          </p:cNvGrpSpPr>
          <p:nvPr/>
        </p:nvGrpSpPr>
        <p:grpSpPr bwMode="auto">
          <a:xfrm>
            <a:off x="0" y="6248400"/>
            <a:ext cx="9144000" cy="609600"/>
            <a:chOff x="0" y="3936"/>
            <a:chExt cx="5760" cy="384"/>
          </a:xfrm>
        </p:grpSpPr>
        <p:pic>
          <p:nvPicPr>
            <p:cNvPr id="14358" name="Picture 22" descr="fusszeile"/>
            <p:cNvPicPr>
              <a:picLocks noChangeAspect="1" noChangeArrowheads="1"/>
            </p:cNvPicPr>
            <p:nvPr userDrawn="1"/>
          </p:nvPicPr>
          <p:blipFill>
            <a:blip r:embed="rId3" cstate="print"/>
            <a:srcRect/>
            <a:stretch>
              <a:fillRect/>
            </a:stretch>
          </p:blipFill>
          <p:spPr bwMode="auto">
            <a:xfrm>
              <a:off x="0" y="3937"/>
              <a:ext cx="5760" cy="383"/>
            </a:xfrm>
            <a:prstGeom prst="rect">
              <a:avLst/>
            </a:prstGeom>
            <a:noFill/>
          </p:spPr>
        </p:pic>
        <p:sp>
          <p:nvSpPr>
            <p:cNvPr id="14359" name="Rectangle 23"/>
            <p:cNvSpPr>
              <a:spLocks noChangeArrowheads="1"/>
            </p:cNvSpPr>
            <p:nvPr userDrawn="1"/>
          </p:nvSpPr>
          <p:spPr bwMode="auto">
            <a:xfrm>
              <a:off x="4704" y="3936"/>
              <a:ext cx="960" cy="96"/>
            </a:xfrm>
            <a:prstGeom prst="rect">
              <a:avLst/>
            </a:prstGeom>
            <a:solidFill>
              <a:srgbClr val="B1CA34"/>
            </a:solidFill>
            <a:ln w="9525">
              <a:noFill/>
              <a:miter lim="800000"/>
              <a:headEnd/>
              <a:tailEnd/>
            </a:ln>
            <a:effectLst/>
          </p:spPr>
          <p:txBody>
            <a:bodyPr wrap="none" anchor="ctr"/>
            <a:lstStyle/>
            <a:p>
              <a:endParaRPr lang="de-DE"/>
            </a:p>
          </p:txBody>
        </p:sp>
        <p:sp>
          <p:nvSpPr>
            <p:cNvPr id="14360" name="Rectangle 24"/>
            <p:cNvSpPr>
              <a:spLocks noChangeArrowheads="1"/>
            </p:cNvSpPr>
            <p:nvPr userDrawn="1"/>
          </p:nvSpPr>
          <p:spPr bwMode="auto">
            <a:xfrm>
              <a:off x="5664" y="3936"/>
              <a:ext cx="96" cy="96"/>
            </a:xfrm>
            <a:prstGeom prst="rect">
              <a:avLst/>
            </a:prstGeom>
            <a:solidFill>
              <a:schemeClr val="hlink"/>
            </a:solidFill>
            <a:ln w="9525">
              <a:noFill/>
              <a:miter lim="800000"/>
              <a:headEnd/>
              <a:tailEnd/>
            </a:ln>
            <a:effectLst/>
          </p:spPr>
          <p:txBody>
            <a:bodyPr wrap="none" anchor="ctr"/>
            <a:lstStyle/>
            <a:p>
              <a:endParaRPr lang="de-DE"/>
            </a:p>
          </p:txBody>
        </p:sp>
      </p:grpSp>
      <p:sp>
        <p:nvSpPr>
          <p:cNvPr id="8" name="Text Box 48"/>
          <p:cNvSpPr txBox="1">
            <a:spLocks noChangeArrowheads="1"/>
          </p:cNvSpPr>
          <p:nvPr userDrawn="1"/>
        </p:nvSpPr>
        <p:spPr bwMode="auto">
          <a:xfrm>
            <a:off x="3536776" y="6490951"/>
            <a:ext cx="2835424" cy="234156"/>
          </a:xfrm>
          <a:prstGeom prst="rect">
            <a:avLst/>
          </a:prstGeom>
          <a:solidFill>
            <a:schemeClr val="bg1"/>
          </a:solidFill>
          <a:ln w="9525">
            <a:noFill/>
            <a:miter lim="800000"/>
            <a:headEnd/>
            <a:tailEnd/>
          </a:ln>
          <a:effectLst/>
        </p:spPr>
        <p:txBody>
          <a:bodyPr/>
          <a:lstStyle/>
          <a:p>
            <a:pPr algn="r">
              <a:spcBef>
                <a:spcPct val="50000"/>
              </a:spcBef>
            </a:pPr>
            <a:r>
              <a:rPr lang="de-DE" sz="1100" dirty="0">
                <a:latin typeface="Futura Lt BT" pitchFamily="34" charset="0"/>
                <a:ea typeface="Lucida Sans Unicode" pitchFamily="34" charset="0"/>
                <a:cs typeface="Lucida Sans Unicode" pitchFamily="34" charset="0"/>
              </a:rPr>
              <a:t>© Dr. Anke</a:t>
            </a:r>
            <a:r>
              <a:rPr lang="de-DE" sz="1100" baseline="0" dirty="0">
                <a:latin typeface="Futura Lt BT" pitchFamily="34" charset="0"/>
                <a:ea typeface="Lucida Sans Unicode" pitchFamily="34" charset="0"/>
                <a:cs typeface="Lucida Sans Unicode" pitchFamily="34" charset="0"/>
              </a:rPr>
              <a:t> Habich</a:t>
            </a:r>
            <a:endParaRPr lang="de-DE" sz="1100" dirty="0">
              <a:latin typeface="Futura Lt BT" pitchFamily="34" charset="0"/>
              <a:ea typeface="Lucida Sans Unicode" pitchFamily="34" charset="0"/>
              <a:cs typeface="Lucida Sans Unicode"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5695950" y="381000"/>
            <a:ext cx="1771650" cy="58674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381000" y="381000"/>
            <a:ext cx="5162550" cy="58674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el und Diagramm oder Organigramm">
    <p:spTree>
      <p:nvGrpSpPr>
        <p:cNvPr id="1" name=""/>
        <p:cNvGrpSpPr/>
        <p:nvPr/>
      </p:nvGrpSpPr>
      <p:grpSpPr>
        <a:xfrm>
          <a:off x="0" y="0"/>
          <a:ext cx="0" cy="0"/>
          <a:chOff x="0" y="0"/>
          <a:chExt cx="0" cy="0"/>
        </a:xfrm>
      </p:grpSpPr>
      <p:sp>
        <p:nvSpPr>
          <p:cNvPr id="2" name="Titel 1"/>
          <p:cNvSpPr>
            <a:spLocks noGrp="1"/>
          </p:cNvSpPr>
          <p:nvPr>
            <p:ph type="title"/>
          </p:nvPr>
        </p:nvSpPr>
        <p:spPr>
          <a:xfrm>
            <a:off x="381000" y="381000"/>
            <a:ext cx="7086600" cy="838200"/>
          </a:xfrm>
        </p:spPr>
        <p:txBody>
          <a:bodyPr/>
          <a:lstStyle/>
          <a:p>
            <a:r>
              <a:rPr lang="de-DE"/>
              <a:t>Titelmasterformat durch Klicken bearbeiten</a:t>
            </a:r>
          </a:p>
        </p:txBody>
      </p:sp>
      <p:sp>
        <p:nvSpPr>
          <p:cNvPr id="3" name="SmartArt-Platzhalter 2"/>
          <p:cNvSpPr>
            <a:spLocks noGrp="1"/>
          </p:cNvSpPr>
          <p:nvPr>
            <p:ph type="dgm" idx="1"/>
          </p:nvPr>
        </p:nvSpPr>
        <p:spPr>
          <a:xfrm>
            <a:off x="381000" y="1447800"/>
            <a:ext cx="7086600" cy="4800600"/>
          </a:xfrm>
        </p:spPr>
        <p:txBody>
          <a:bodyPr/>
          <a:lstStyle/>
          <a:p>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381000" y="381000"/>
            <a:ext cx="7086600" cy="838200"/>
          </a:xfrm>
        </p:spPr>
        <p:txBody>
          <a:bodyPr/>
          <a:lstStyle/>
          <a:p>
            <a:r>
              <a:rPr lang="de-DE"/>
              <a:t>Titelmasterformat durch Klicken bearbeiten</a:t>
            </a:r>
          </a:p>
        </p:txBody>
      </p:sp>
      <p:sp>
        <p:nvSpPr>
          <p:cNvPr id="3" name="Tabellenplatzhalter 2"/>
          <p:cNvSpPr>
            <a:spLocks noGrp="1"/>
          </p:cNvSpPr>
          <p:nvPr>
            <p:ph type="tbl" idx="1"/>
          </p:nvPr>
        </p:nvSpPr>
        <p:spPr>
          <a:xfrm>
            <a:off x="381000" y="1447800"/>
            <a:ext cx="7086600" cy="4800600"/>
          </a:xfrm>
        </p:spPr>
        <p:txBody>
          <a:bodyPr/>
          <a:lstStyle/>
          <a:p>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381000" y="1447800"/>
            <a:ext cx="34671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000500" y="1447800"/>
            <a:ext cx="34671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400"/>
            </a:lvl1pPr>
          </a:lstStyle>
          <a:p>
            <a:r>
              <a:rPr lang="de-DE" dirty="0"/>
              <a:t>Titelmasterformat durch Klicken bearbeiten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381000"/>
            <a:ext cx="7086600" cy="838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dirty="0"/>
              <a:t>Kapitelüberschrift in </a:t>
            </a:r>
            <a:r>
              <a:rPr lang="de-DE" dirty="0" err="1"/>
              <a:t>Palatino</a:t>
            </a:r>
            <a:r>
              <a:rPr lang="de-DE" dirty="0"/>
              <a:t> Fett 24pt oder</a:t>
            </a:r>
            <a:br>
              <a:rPr lang="de-DE" dirty="0"/>
            </a:br>
            <a:r>
              <a:rPr lang="de-DE" dirty="0"/>
              <a:t>Lucida Sans Unicode Fett 20pt. Maximal zweizeiliger Satz.</a:t>
            </a:r>
          </a:p>
        </p:txBody>
      </p:sp>
      <p:sp>
        <p:nvSpPr>
          <p:cNvPr id="1027" name="Rectangle 3"/>
          <p:cNvSpPr>
            <a:spLocks noGrp="1" noChangeArrowheads="1"/>
          </p:cNvSpPr>
          <p:nvPr>
            <p:ph type="body" idx="1"/>
          </p:nvPr>
        </p:nvSpPr>
        <p:spPr bwMode="auto">
          <a:xfrm>
            <a:off x="381000" y="1447800"/>
            <a:ext cx="7086600" cy="4800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Mengentext und Aufzählungen</a:t>
            </a:r>
          </a:p>
          <a:p>
            <a:pPr lvl="0"/>
            <a:r>
              <a:rPr lang="de-DE"/>
              <a:t>in Palatino 14pt, Zeilenabstand 20pt</a:t>
            </a:r>
          </a:p>
          <a:p>
            <a:pPr lvl="0"/>
            <a:r>
              <a:rPr lang="de-DE"/>
              <a:t>oder Lucida Sans Unicode 14pt, Zeilenabstand 19pt.</a:t>
            </a:r>
          </a:p>
          <a:p>
            <a:pPr lvl="1"/>
            <a:r>
              <a:rPr lang="de-DE"/>
              <a:t>Beifügetext oder Randspalten</a:t>
            </a:r>
          </a:p>
          <a:p>
            <a:pPr lvl="1"/>
            <a:r>
              <a:rPr lang="de-DE"/>
              <a:t>in der Lucida Sans Unicode 10 pt, Zeilenabstand 13pt.</a:t>
            </a:r>
          </a:p>
        </p:txBody>
      </p:sp>
      <p:grpSp>
        <p:nvGrpSpPr>
          <p:cNvPr id="1065" name="Group 41"/>
          <p:cNvGrpSpPr>
            <a:grpSpLocks/>
          </p:cNvGrpSpPr>
          <p:nvPr userDrawn="1"/>
        </p:nvGrpSpPr>
        <p:grpSpPr bwMode="auto">
          <a:xfrm>
            <a:off x="0" y="6248400"/>
            <a:ext cx="9144000" cy="609600"/>
            <a:chOff x="0" y="3936"/>
            <a:chExt cx="5760" cy="384"/>
          </a:xfrm>
        </p:grpSpPr>
        <p:pic>
          <p:nvPicPr>
            <p:cNvPr id="1066" name="Picture 42" descr="fusszeile"/>
            <p:cNvPicPr>
              <a:picLocks noChangeAspect="1" noChangeArrowheads="1"/>
            </p:cNvPicPr>
            <p:nvPr userDrawn="1"/>
          </p:nvPicPr>
          <p:blipFill>
            <a:blip r:embed="rId16" cstate="print"/>
            <a:srcRect/>
            <a:stretch>
              <a:fillRect/>
            </a:stretch>
          </p:blipFill>
          <p:spPr bwMode="auto">
            <a:xfrm>
              <a:off x="0" y="3937"/>
              <a:ext cx="5760" cy="383"/>
            </a:xfrm>
            <a:prstGeom prst="rect">
              <a:avLst/>
            </a:prstGeom>
            <a:noFill/>
          </p:spPr>
        </p:pic>
        <p:sp>
          <p:nvSpPr>
            <p:cNvPr id="1067" name="Rectangle 43"/>
            <p:cNvSpPr>
              <a:spLocks noChangeArrowheads="1"/>
            </p:cNvSpPr>
            <p:nvPr userDrawn="1"/>
          </p:nvSpPr>
          <p:spPr bwMode="auto">
            <a:xfrm>
              <a:off x="4704" y="3936"/>
              <a:ext cx="960" cy="96"/>
            </a:xfrm>
            <a:prstGeom prst="rect">
              <a:avLst/>
            </a:prstGeom>
            <a:solidFill>
              <a:srgbClr val="B1CA34"/>
            </a:solidFill>
            <a:ln w="9525">
              <a:noFill/>
              <a:miter lim="800000"/>
              <a:headEnd/>
              <a:tailEnd/>
            </a:ln>
            <a:effectLst/>
          </p:spPr>
          <p:txBody>
            <a:bodyPr wrap="none" anchor="ctr"/>
            <a:lstStyle/>
            <a:p>
              <a:endParaRPr lang="de-DE"/>
            </a:p>
          </p:txBody>
        </p:sp>
        <p:sp>
          <p:nvSpPr>
            <p:cNvPr id="1068" name="Rectangle 44"/>
            <p:cNvSpPr>
              <a:spLocks noChangeArrowheads="1"/>
            </p:cNvSpPr>
            <p:nvPr userDrawn="1"/>
          </p:nvSpPr>
          <p:spPr bwMode="auto">
            <a:xfrm>
              <a:off x="5664" y="3936"/>
              <a:ext cx="96" cy="96"/>
            </a:xfrm>
            <a:prstGeom prst="rect">
              <a:avLst/>
            </a:prstGeom>
            <a:solidFill>
              <a:schemeClr val="hlink"/>
            </a:solidFill>
            <a:ln w="9525">
              <a:noFill/>
              <a:miter lim="800000"/>
              <a:headEnd/>
              <a:tailEnd/>
            </a:ln>
            <a:effectLst/>
          </p:spPr>
          <p:txBody>
            <a:bodyPr wrap="none" anchor="ctr"/>
            <a:lstStyle/>
            <a:p>
              <a:endParaRPr lang="de-DE"/>
            </a:p>
          </p:txBody>
        </p:sp>
      </p:grpSp>
      <p:sp>
        <p:nvSpPr>
          <p:cNvPr id="1072" name="Text Box 48"/>
          <p:cNvSpPr txBox="1">
            <a:spLocks noChangeArrowheads="1"/>
          </p:cNvSpPr>
          <p:nvPr userDrawn="1"/>
        </p:nvSpPr>
        <p:spPr bwMode="auto">
          <a:xfrm>
            <a:off x="3536776" y="6490951"/>
            <a:ext cx="2835424" cy="234156"/>
          </a:xfrm>
          <a:prstGeom prst="rect">
            <a:avLst/>
          </a:prstGeom>
          <a:solidFill>
            <a:schemeClr val="bg1"/>
          </a:solidFill>
          <a:ln w="9525">
            <a:noFill/>
            <a:miter lim="800000"/>
            <a:headEnd/>
            <a:tailEnd/>
          </a:ln>
          <a:effectLst/>
        </p:spPr>
        <p:txBody>
          <a:bodyPr/>
          <a:lstStyle/>
          <a:p>
            <a:pPr algn="r">
              <a:spcBef>
                <a:spcPct val="50000"/>
              </a:spcBef>
            </a:pPr>
            <a:r>
              <a:rPr lang="de-DE" sz="1100" dirty="0">
                <a:latin typeface="Futura Lt BT" pitchFamily="34" charset="0"/>
                <a:ea typeface="Lucida Sans Unicode" pitchFamily="34" charset="0"/>
                <a:cs typeface="Lucida Sans Unicode" pitchFamily="34" charset="0"/>
              </a:rPr>
              <a:t>© Dr. Anke</a:t>
            </a:r>
            <a:r>
              <a:rPr lang="de-DE" sz="1100" baseline="0" dirty="0">
                <a:latin typeface="Futura Lt BT" pitchFamily="34" charset="0"/>
                <a:ea typeface="Lucida Sans Unicode" pitchFamily="34" charset="0"/>
                <a:cs typeface="Lucida Sans Unicode" pitchFamily="34" charset="0"/>
              </a:rPr>
              <a:t> Habich</a:t>
            </a:r>
            <a:endParaRPr lang="de-DE" sz="1100" dirty="0">
              <a:latin typeface="Futura Lt BT" pitchFamily="34" charset="0"/>
              <a:ea typeface="Lucida Sans Unicode" pitchFamily="34" charset="0"/>
              <a:cs typeface="Lucida Sans Unicode" pitchFamily="34" charset="0"/>
            </a:endParaRPr>
          </a:p>
        </p:txBody>
      </p:sp>
      <p:sp>
        <p:nvSpPr>
          <p:cNvPr id="10" name="Text Box 27"/>
          <p:cNvSpPr txBox="1">
            <a:spLocks noChangeArrowheads="1"/>
          </p:cNvSpPr>
          <p:nvPr userDrawn="1"/>
        </p:nvSpPr>
        <p:spPr bwMode="auto">
          <a:xfrm>
            <a:off x="7434044" y="6490951"/>
            <a:ext cx="1476648" cy="234156"/>
          </a:xfrm>
          <a:prstGeom prst="rect">
            <a:avLst/>
          </a:prstGeom>
          <a:solidFill>
            <a:schemeClr val="bg1"/>
          </a:solidFill>
          <a:ln w="9525">
            <a:noFill/>
            <a:miter lim="800000"/>
            <a:headEnd/>
            <a:tailEnd/>
          </a:ln>
          <a:effectLst/>
        </p:spPr>
        <p:txBody>
          <a:bodyPr/>
          <a:lstStyle/>
          <a:p>
            <a:pPr algn="r">
              <a:spcBef>
                <a:spcPct val="50000"/>
              </a:spcBef>
            </a:pPr>
            <a:fld id="{03121A31-DDAA-4BA0-B8DF-B034C97D235C}" type="slidenum">
              <a:rPr lang="de-DE" sz="1100" smtClean="0">
                <a:latin typeface="Futura Lt BT" pitchFamily="34" charset="0"/>
                <a:ea typeface="Lucida Sans Unicode" pitchFamily="34" charset="0"/>
                <a:cs typeface="Lucida Sans Unicode" pitchFamily="34" charset="0"/>
              </a:rPr>
              <a:t>‹Nr.›</a:t>
            </a:fld>
            <a:endParaRPr lang="de-DE" sz="1100" dirty="0">
              <a:latin typeface="Futura Lt BT" pitchFamily="34" charset="0"/>
              <a:ea typeface="Lucida Sans Unicode" pitchFamily="34" charset="0"/>
              <a:cs typeface="Lucida Sans Unicode"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rtl="0" fontAlgn="base">
        <a:spcBef>
          <a:spcPct val="0"/>
        </a:spcBef>
        <a:spcAft>
          <a:spcPct val="0"/>
        </a:spcAft>
        <a:defRPr sz="2000" b="1">
          <a:solidFill>
            <a:schemeClr val="tx2"/>
          </a:solidFill>
          <a:latin typeface="+mj-lt"/>
          <a:ea typeface="+mj-ea"/>
          <a:cs typeface="+mj-cs"/>
        </a:defRPr>
      </a:lvl1pPr>
      <a:lvl2pPr algn="l" rtl="0" fontAlgn="base">
        <a:spcBef>
          <a:spcPct val="0"/>
        </a:spcBef>
        <a:spcAft>
          <a:spcPct val="0"/>
        </a:spcAft>
        <a:defRPr sz="2000" b="1">
          <a:solidFill>
            <a:schemeClr val="tx2"/>
          </a:solidFill>
          <a:latin typeface="Palatino Linotype" pitchFamily="18" charset="0"/>
        </a:defRPr>
      </a:lvl2pPr>
      <a:lvl3pPr algn="l" rtl="0" fontAlgn="base">
        <a:spcBef>
          <a:spcPct val="0"/>
        </a:spcBef>
        <a:spcAft>
          <a:spcPct val="0"/>
        </a:spcAft>
        <a:defRPr sz="2000" b="1">
          <a:solidFill>
            <a:schemeClr val="tx2"/>
          </a:solidFill>
          <a:latin typeface="Palatino Linotype" pitchFamily="18" charset="0"/>
        </a:defRPr>
      </a:lvl3pPr>
      <a:lvl4pPr algn="l" rtl="0" fontAlgn="base">
        <a:spcBef>
          <a:spcPct val="0"/>
        </a:spcBef>
        <a:spcAft>
          <a:spcPct val="0"/>
        </a:spcAft>
        <a:defRPr sz="2000" b="1">
          <a:solidFill>
            <a:schemeClr val="tx2"/>
          </a:solidFill>
          <a:latin typeface="Palatino Linotype" pitchFamily="18" charset="0"/>
        </a:defRPr>
      </a:lvl4pPr>
      <a:lvl5pPr algn="l" rtl="0" fontAlgn="base">
        <a:spcBef>
          <a:spcPct val="0"/>
        </a:spcBef>
        <a:spcAft>
          <a:spcPct val="0"/>
        </a:spcAft>
        <a:defRPr sz="2000" b="1">
          <a:solidFill>
            <a:schemeClr val="tx2"/>
          </a:solidFill>
          <a:latin typeface="Palatino Linotype" pitchFamily="18" charset="0"/>
        </a:defRPr>
      </a:lvl5pPr>
      <a:lvl6pPr marL="457200" algn="l" rtl="0" fontAlgn="base">
        <a:spcBef>
          <a:spcPct val="0"/>
        </a:spcBef>
        <a:spcAft>
          <a:spcPct val="0"/>
        </a:spcAft>
        <a:defRPr sz="2000" b="1">
          <a:solidFill>
            <a:schemeClr val="tx2"/>
          </a:solidFill>
          <a:latin typeface="Palatino Linotype" pitchFamily="18" charset="0"/>
        </a:defRPr>
      </a:lvl6pPr>
      <a:lvl7pPr marL="914400" algn="l" rtl="0" fontAlgn="base">
        <a:spcBef>
          <a:spcPct val="0"/>
        </a:spcBef>
        <a:spcAft>
          <a:spcPct val="0"/>
        </a:spcAft>
        <a:defRPr sz="2000" b="1">
          <a:solidFill>
            <a:schemeClr val="tx2"/>
          </a:solidFill>
          <a:latin typeface="Palatino Linotype" pitchFamily="18" charset="0"/>
        </a:defRPr>
      </a:lvl7pPr>
      <a:lvl8pPr marL="1371600" algn="l" rtl="0" fontAlgn="base">
        <a:spcBef>
          <a:spcPct val="0"/>
        </a:spcBef>
        <a:spcAft>
          <a:spcPct val="0"/>
        </a:spcAft>
        <a:defRPr sz="2000" b="1">
          <a:solidFill>
            <a:schemeClr val="tx2"/>
          </a:solidFill>
          <a:latin typeface="Palatino Linotype" pitchFamily="18" charset="0"/>
        </a:defRPr>
      </a:lvl8pPr>
      <a:lvl9pPr marL="1828800" algn="l" rtl="0" fontAlgn="base">
        <a:spcBef>
          <a:spcPct val="0"/>
        </a:spcBef>
        <a:spcAft>
          <a:spcPct val="0"/>
        </a:spcAft>
        <a:defRPr sz="2000" b="1">
          <a:solidFill>
            <a:schemeClr val="tx2"/>
          </a:solidFill>
          <a:latin typeface="Palatino Linotype" pitchFamily="18" charset="0"/>
        </a:defRPr>
      </a:lvl9pPr>
    </p:titleStyle>
    <p:bodyStyle>
      <a:lvl1pPr algn="l" rtl="0" fontAlgn="base">
        <a:lnSpc>
          <a:spcPts val="2000"/>
        </a:lnSpc>
        <a:spcBef>
          <a:spcPct val="0"/>
        </a:spcBef>
        <a:spcAft>
          <a:spcPct val="0"/>
        </a:spcAft>
        <a:defRPr sz="1400">
          <a:solidFill>
            <a:schemeClr val="tx1"/>
          </a:solidFill>
          <a:latin typeface="+mn-lt"/>
          <a:ea typeface="+mn-ea"/>
          <a:cs typeface="+mn-cs"/>
        </a:defRPr>
      </a:lvl1pPr>
      <a:lvl2pPr marL="282575" indent="-92075" algn="l" rtl="0" fontAlgn="base">
        <a:lnSpc>
          <a:spcPts val="1300"/>
        </a:lnSpc>
        <a:spcBef>
          <a:spcPct val="0"/>
        </a:spcBef>
        <a:spcAft>
          <a:spcPct val="0"/>
        </a:spcAft>
        <a:defRPr sz="1000">
          <a:solidFill>
            <a:schemeClr val="tx1"/>
          </a:solidFill>
          <a:latin typeface="Lucida Sans Unicode" pitchFamily="34" charset="0"/>
        </a:defRPr>
      </a:lvl2pPr>
      <a:lvl3pPr marL="569913" algn="l" rtl="0" fontAlgn="base">
        <a:lnSpc>
          <a:spcPts val="1300"/>
        </a:lnSpc>
        <a:spcBef>
          <a:spcPct val="0"/>
        </a:spcBef>
        <a:spcAft>
          <a:spcPct val="0"/>
        </a:spcAft>
        <a:defRPr sz="1000">
          <a:solidFill>
            <a:schemeClr val="tx1"/>
          </a:solidFill>
          <a:latin typeface="Lucida Sans Unicode" pitchFamily="34" charset="0"/>
        </a:defRPr>
      </a:lvl3pPr>
      <a:lvl4pPr marL="763588" indent="-3175" algn="l" rtl="0" fontAlgn="base">
        <a:lnSpc>
          <a:spcPts val="1300"/>
        </a:lnSpc>
        <a:spcBef>
          <a:spcPct val="0"/>
        </a:spcBef>
        <a:spcAft>
          <a:spcPct val="0"/>
        </a:spcAft>
        <a:defRPr sz="1000">
          <a:solidFill>
            <a:schemeClr val="tx1"/>
          </a:solidFill>
          <a:latin typeface="Lucida Sans Unicode" pitchFamily="34" charset="0"/>
        </a:defRPr>
      </a:lvl4pPr>
      <a:lvl5pPr marL="957263" indent="-3175" algn="l" rtl="0" fontAlgn="base">
        <a:lnSpc>
          <a:spcPts val="1300"/>
        </a:lnSpc>
        <a:spcBef>
          <a:spcPct val="0"/>
        </a:spcBef>
        <a:spcAft>
          <a:spcPct val="0"/>
        </a:spcAft>
        <a:defRPr sz="1000">
          <a:solidFill>
            <a:schemeClr val="tx1"/>
          </a:solidFill>
          <a:latin typeface="Lucida Sans Unicode" pitchFamily="34" charset="0"/>
        </a:defRPr>
      </a:lvl5pPr>
      <a:lvl6pPr marL="1414463" indent="-3175" algn="l" rtl="0" fontAlgn="base">
        <a:lnSpc>
          <a:spcPts val="1300"/>
        </a:lnSpc>
        <a:spcBef>
          <a:spcPct val="0"/>
        </a:spcBef>
        <a:spcAft>
          <a:spcPct val="0"/>
        </a:spcAft>
        <a:defRPr sz="1000">
          <a:solidFill>
            <a:schemeClr val="tx1"/>
          </a:solidFill>
          <a:latin typeface="Lucida Sans Unicode" pitchFamily="34" charset="0"/>
        </a:defRPr>
      </a:lvl6pPr>
      <a:lvl7pPr marL="1871663" indent="-3175" algn="l" rtl="0" fontAlgn="base">
        <a:lnSpc>
          <a:spcPts val="1300"/>
        </a:lnSpc>
        <a:spcBef>
          <a:spcPct val="0"/>
        </a:spcBef>
        <a:spcAft>
          <a:spcPct val="0"/>
        </a:spcAft>
        <a:defRPr sz="1000">
          <a:solidFill>
            <a:schemeClr val="tx1"/>
          </a:solidFill>
          <a:latin typeface="Lucida Sans Unicode" pitchFamily="34" charset="0"/>
        </a:defRPr>
      </a:lvl7pPr>
      <a:lvl8pPr marL="2328863" indent="-3175" algn="l" rtl="0" fontAlgn="base">
        <a:lnSpc>
          <a:spcPts val="1300"/>
        </a:lnSpc>
        <a:spcBef>
          <a:spcPct val="0"/>
        </a:spcBef>
        <a:spcAft>
          <a:spcPct val="0"/>
        </a:spcAft>
        <a:defRPr sz="1000">
          <a:solidFill>
            <a:schemeClr val="tx1"/>
          </a:solidFill>
          <a:latin typeface="Lucida Sans Unicode" pitchFamily="34" charset="0"/>
        </a:defRPr>
      </a:lvl8pPr>
      <a:lvl9pPr marL="2786063" indent="-3175" algn="l" rtl="0" fontAlgn="base">
        <a:lnSpc>
          <a:spcPts val="1300"/>
        </a:lnSpc>
        <a:spcBef>
          <a:spcPct val="0"/>
        </a:spcBef>
        <a:spcAft>
          <a:spcPct val="0"/>
        </a:spcAft>
        <a:defRPr sz="1000">
          <a:solidFill>
            <a:schemeClr val="tx1"/>
          </a:solidFill>
          <a:latin typeface="Lucida Sans Unicode"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idx="4294967295"/>
          </p:nvPr>
        </p:nvSpPr>
        <p:spPr>
          <a:xfrm>
            <a:off x="3923928" y="1447800"/>
            <a:ext cx="5220072" cy="2989312"/>
          </a:xfrm>
        </p:spPr>
        <p:txBody>
          <a:bodyPr/>
          <a:lstStyle/>
          <a:p>
            <a:pPr algn="ctr"/>
            <a:r>
              <a:rPr lang="de-DE" sz="2800" dirty="0">
                <a:solidFill>
                  <a:schemeClr val="bg1"/>
                </a:solidFill>
              </a:rPr>
              <a:t>#MeToo in der Wissenschaft?! </a:t>
            </a:r>
            <a:br>
              <a:rPr lang="de-DE" sz="2800" dirty="0">
                <a:solidFill>
                  <a:schemeClr val="bg1"/>
                </a:solidFill>
              </a:rPr>
            </a:br>
            <a:r>
              <a:rPr lang="de-DE" sz="2800" dirty="0">
                <a:solidFill>
                  <a:schemeClr val="bg1"/>
                </a:solidFill>
              </a:rPr>
              <a:t>–</a:t>
            </a:r>
            <a:br>
              <a:rPr lang="de-DE" sz="2800" dirty="0">
                <a:solidFill>
                  <a:schemeClr val="bg1"/>
                </a:solidFill>
              </a:rPr>
            </a:br>
            <a:r>
              <a:rPr lang="de-DE" sz="2800" dirty="0">
                <a:solidFill>
                  <a:schemeClr val="bg1"/>
                </a:solidFill>
              </a:rPr>
              <a:t>Personalrechtliche Handlungsoptionen und </a:t>
            </a:r>
            <a:br>
              <a:rPr lang="de-DE" sz="2800" dirty="0">
                <a:solidFill>
                  <a:schemeClr val="bg1"/>
                </a:solidFill>
              </a:rPr>
            </a:br>
            <a:r>
              <a:rPr lang="de-DE" sz="2800" dirty="0">
                <a:solidFill>
                  <a:schemeClr val="bg1"/>
                </a:solidFill>
              </a:rPr>
              <a:t>Handlungspflichten</a:t>
            </a:r>
            <a:br>
              <a:rPr lang="de-DE" sz="2800" dirty="0">
                <a:solidFill>
                  <a:schemeClr val="bg1"/>
                </a:solidFill>
              </a:rPr>
            </a:br>
            <a:r>
              <a:rPr lang="de-DE" sz="2800" dirty="0">
                <a:solidFill>
                  <a:schemeClr val="bg1"/>
                </a:solidFill>
              </a:rPr>
              <a:t>-</a:t>
            </a:r>
            <a:br>
              <a:rPr lang="de-DE" sz="2800" dirty="0">
                <a:solidFill>
                  <a:schemeClr val="bg1"/>
                </a:solidFill>
              </a:rPr>
            </a:br>
            <a:r>
              <a:rPr lang="de-DE" sz="2800" dirty="0">
                <a:solidFill>
                  <a:schemeClr val="bg1"/>
                </a:solidFill>
              </a:rPr>
              <a:t> Herausforderungen für Arbeitgeber</a:t>
            </a:r>
            <a:endParaRPr lang="de-DE" sz="3200" dirty="0"/>
          </a:p>
        </p:txBody>
      </p:sp>
      <p:sp>
        <p:nvSpPr>
          <p:cNvPr id="17411" name="Rectangle 3"/>
          <p:cNvSpPr>
            <a:spLocks noGrp="1" noChangeArrowheads="1"/>
          </p:cNvSpPr>
          <p:nvPr>
            <p:ph type="subTitle" idx="1"/>
          </p:nvPr>
        </p:nvSpPr>
        <p:spPr>
          <a:xfrm>
            <a:off x="3962400" y="3212976"/>
            <a:ext cx="5181600" cy="914400"/>
          </a:xfrm>
          <a:noFill/>
          <a:ln/>
        </p:spPr>
        <p:txBody>
          <a:bodyPr/>
          <a:lstStyle/>
          <a:p>
            <a:endParaRPr lang="de-DE" dirty="0"/>
          </a:p>
          <a:p>
            <a:endParaRPr lang="de-DE" dirty="0"/>
          </a:p>
        </p:txBody>
      </p:sp>
      <p:pic>
        <p:nvPicPr>
          <p:cNvPr id="5" name="Bild 2" descr="Burse zur Tulpe- Sitz der Abteilung 3-Personal"/>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810000" cy="6248400"/>
          </a:xfrm>
          <a:prstGeom prst="rect">
            <a:avLst/>
          </a:prstGeom>
          <a:noFill/>
          <a:ln>
            <a:noFill/>
          </a:ln>
        </p:spPr>
      </p:pic>
      <p:sp>
        <p:nvSpPr>
          <p:cNvPr id="6" name="Rectangle 3"/>
          <p:cNvSpPr txBox="1">
            <a:spLocks noChangeArrowheads="1"/>
          </p:cNvSpPr>
          <p:nvPr/>
        </p:nvSpPr>
        <p:spPr bwMode="auto">
          <a:xfrm>
            <a:off x="4139952" y="5121722"/>
            <a:ext cx="5181600" cy="77083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fontAlgn="base">
              <a:lnSpc>
                <a:spcPts val="2700"/>
              </a:lnSpc>
              <a:spcBef>
                <a:spcPct val="0"/>
              </a:spcBef>
              <a:spcAft>
                <a:spcPct val="0"/>
              </a:spcAft>
              <a:defRPr sz="2000">
                <a:solidFill>
                  <a:schemeClr val="bg1"/>
                </a:solidFill>
                <a:latin typeface="+mn-lt"/>
                <a:ea typeface="+mn-ea"/>
                <a:cs typeface="+mn-cs"/>
              </a:defRPr>
            </a:lvl1pPr>
            <a:lvl2pPr marL="282575" indent="-92075" algn="l" rtl="0" fontAlgn="base">
              <a:lnSpc>
                <a:spcPts val="1300"/>
              </a:lnSpc>
              <a:spcBef>
                <a:spcPct val="0"/>
              </a:spcBef>
              <a:spcAft>
                <a:spcPct val="0"/>
              </a:spcAft>
              <a:defRPr sz="1000">
                <a:solidFill>
                  <a:schemeClr val="tx1"/>
                </a:solidFill>
                <a:latin typeface="Lucida Sans Unicode" pitchFamily="34" charset="0"/>
              </a:defRPr>
            </a:lvl2pPr>
            <a:lvl3pPr marL="569913" algn="l" rtl="0" fontAlgn="base">
              <a:lnSpc>
                <a:spcPts val="1300"/>
              </a:lnSpc>
              <a:spcBef>
                <a:spcPct val="0"/>
              </a:spcBef>
              <a:spcAft>
                <a:spcPct val="0"/>
              </a:spcAft>
              <a:defRPr sz="1000">
                <a:solidFill>
                  <a:schemeClr val="tx1"/>
                </a:solidFill>
                <a:latin typeface="Lucida Sans Unicode" pitchFamily="34" charset="0"/>
              </a:defRPr>
            </a:lvl3pPr>
            <a:lvl4pPr marL="763588" indent="-3175" algn="l" rtl="0" fontAlgn="base">
              <a:lnSpc>
                <a:spcPts val="1300"/>
              </a:lnSpc>
              <a:spcBef>
                <a:spcPct val="0"/>
              </a:spcBef>
              <a:spcAft>
                <a:spcPct val="0"/>
              </a:spcAft>
              <a:defRPr sz="1000">
                <a:solidFill>
                  <a:schemeClr val="tx1"/>
                </a:solidFill>
                <a:latin typeface="Lucida Sans Unicode" pitchFamily="34" charset="0"/>
              </a:defRPr>
            </a:lvl4pPr>
            <a:lvl5pPr marL="957263" indent="-3175" algn="l" rtl="0" fontAlgn="base">
              <a:lnSpc>
                <a:spcPts val="1300"/>
              </a:lnSpc>
              <a:spcBef>
                <a:spcPct val="0"/>
              </a:spcBef>
              <a:spcAft>
                <a:spcPct val="0"/>
              </a:spcAft>
              <a:defRPr sz="1000">
                <a:solidFill>
                  <a:schemeClr val="tx1"/>
                </a:solidFill>
                <a:latin typeface="Lucida Sans Unicode" pitchFamily="34" charset="0"/>
              </a:defRPr>
            </a:lvl5pPr>
            <a:lvl6pPr marL="1414463" indent="-3175" algn="l" rtl="0" fontAlgn="base">
              <a:lnSpc>
                <a:spcPts val="1300"/>
              </a:lnSpc>
              <a:spcBef>
                <a:spcPct val="0"/>
              </a:spcBef>
              <a:spcAft>
                <a:spcPct val="0"/>
              </a:spcAft>
              <a:defRPr sz="1000">
                <a:solidFill>
                  <a:schemeClr val="tx1"/>
                </a:solidFill>
                <a:latin typeface="Lucida Sans Unicode" pitchFamily="34" charset="0"/>
              </a:defRPr>
            </a:lvl6pPr>
            <a:lvl7pPr marL="1871663" indent="-3175" algn="l" rtl="0" fontAlgn="base">
              <a:lnSpc>
                <a:spcPts val="1300"/>
              </a:lnSpc>
              <a:spcBef>
                <a:spcPct val="0"/>
              </a:spcBef>
              <a:spcAft>
                <a:spcPct val="0"/>
              </a:spcAft>
              <a:defRPr sz="1000">
                <a:solidFill>
                  <a:schemeClr val="tx1"/>
                </a:solidFill>
                <a:latin typeface="Lucida Sans Unicode" pitchFamily="34" charset="0"/>
              </a:defRPr>
            </a:lvl7pPr>
            <a:lvl8pPr marL="2328863" indent="-3175" algn="l" rtl="0" fontAlgn="base">
              <a:lnSpc>
                <a:spcPts val="1300"/>
              </a:lnSpc>
              <a:spcBef>
                <a:spcPct val="0"/>
              </a:spcBef>
              <a:spcAft>
                <a:spcPct val="0"/>
              </a:spcAft>
              <a:defRPr sz="1000">
                <a:solidFill>
                  <a:schemeClr val="tx1"/>
                </a:solidFill>
                <a:latin typeface="Lucida Sans Unicode" pitchFamily="34" charset="0"/>
              </a:defRPr>
            </a:lvl8pPr>
            <a:lvl9pPr marL="2786063" indent="-3175" algn="l" rtl="0" fontAlgn="base">
              <a:lnSpc>
                <a:spcPts val="1300"/>
              </a:lnSpc>
              <a:spcBef>
                <a:spcPct val="0"/>
              </a:spcBef>
              <a:spcAft>
                <a:spcPct val="0"/>
              </a:spcAft>
              <a:defRPr sz="1000">
                <a:solidFill>
                  <a:schemeClr val="tx1"/>
                </a:solidFill>
                <a:latin typeface="Lucida Sans Unicode" pitchFamily="34" charset="0"/>
              </a:defRPr>
            </a:lvl9pPr>
          </a:lstStyle>
          <a:p>
            <a:endParaRPr lang="de-DE" kern="0" dirty="0"/>
          </a:p>
          <a:p>
            <a:r>
              <a:rPr lang="de-DE" kern="0" dirty="0"/>
              <a:t>29. September 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A5E581-FF02-4124-8609-D7B2F66A5B66}"/>
              </a:ext>
            </a:extLst>
          </p:cNvPr>
          <p:cNvSpPr>
            <a:spLocks noGrp="1"/>
          </p:cNvSpPr>
          <p:nvPr>
            <p:ph type="title"/>
          </p:nvPr>
        </p:nvSpPr>
        <p:spPr/>
        <p:txBody>
          <a:bodyPr/>
          <a:lstStyle/>
          <a:p>
            <a:r>
              <a:rPr lang="de-DE" kern="0" dirty="0"/>
              <a:t>Sexualisierte Diskriminierung und Gewalt am Arbeitsplatz</a:t>
            </a:r>
            <a:br>
              <a:rPr lang="de-DE" kern="0" dirty="0"/>
            </a:br>
            <a:r>
              <a:rPr lang="de-DE" sz="1600" kern="0" dirty="0"/>
              <a:t> 3.    Begriffsbestimmungen </a:t>
            </a:r>
            <a:endParaRPr lang="de-DE" dirty="0"/>
          </a:p>
        </p:txBody>
      </p:sp>
      <p:sp>
        <p:nvSpPr>
          <p:cNvPr id="3" name="Inhaltsplatzhalter 2">
            <a:extLst>
              <a:ext uri="{FF2B5EF4-FFF2-40B4-BE49-F238E27FC236}">
                <a16:creationId xmlns:a16="http://schemas.microsoft.com/office/drawing/2014/main" id="{31F89B8D-F7CC-4633-A7AE-A508E743F0BF}"/>
              </a:ext>
            </a:extLst>
          </p:cNvPr>
          <p:cNvSpPr>
            <a:spLocks noGrp="1"/>
          </p:cNvSpPr>
          <p:nvPr>
            <p:ph idx="1"/>
          </p:nvPr>
        </p:nvSpPr>
        <p:spPr/>
        <p:txBody>
          <a:bodyPr/>
          <a:lstStyle/>
          <a:p>
            <a:pPr marL="285750" indent="-285750">
              <a:buFont typeface="Wingdings" panose="05000000000000000000" pitchFamily="2" charset="2"/>
              <a:buChar char="§"/>
            </a:pPr>
            <a:r>
              <a:rPr lang="de-DE" b="1" dirty="0"/>
              <a:t>§ 3 Abs. 4 des Allgemeinen Gleichbehandlungsgesetzes (AGG)</a:t>
            </a:r>
          </a:p>
          <a:p>
            <a:endParaRPr lang="de-DE" b="1" dirty="0"/>
          </a:p>
          <a:p>
            <a:pPr algn="just"/>
            <a:r>
              <a:rPr lang="de-DE" dirty="0"/>
              <a:t>Eine </a:t>
            </a:r>
            <a:r>
              <a:rPr lang="de-DE" b="1" dirty="0"/>
              <a:t>sexuelle Belästigung </a:t>
            </a:r>
            <a:r>
              <a:rPr lang="de-DE" dirty="0"/>
              <a:t>liegt vor, wenn ein unerwünschtes, sexuell bestimmtes Verhalten, wozu auch unerwünschte sexuelle Handlungen und Anforderungen zu diesen, sexuell bestimmte körperliche Berührungen, Bemerkungen sexuellen Inhalts sowie unerwünschtes Zeigen und sichtbares Anbringen von pornografischen Darstellungen gehören, bezweckt oder bewirkt, dass die Würde der betreffenden Person verletzt wird, insbesondere wenn ein von Einschüchterungen, Anfeindungen, Erniedrigungen, Entwürdigungen oder Beleidigungen gekennzeichnetes Umfeld geschaffen wird. Maßgeblich ist allein, ob die Unerwünschtheit  der Verhaltensweise objektiv erkennbar war. (vgl. BAG vom 09.06.2011, 2 AZR 323/10)</a:t>
            </a:r>
          </a:p>
          <a:p>
            <a:pPr algn="just"/>
            <a:endParaRPr lang="de-DE" dirty="0"/>
          </a:p>
          <a:p>
            <a:pPr marL="285750" indent="-285750" algn="just">
              <a:buFont typeface="Wingdings" panose="05000000000000000000" pitchFamily="2" charset="2"/>
              <a:buChar char="Ø"/>
            </a:pPr>
            <a:r>
              <a:rPr lang="de-DE" dirty="0"/>
              <a:t>Formen der sexuellen Belästigung:</a:t>
            </a:r>
          </a:p>
          <a:p>
            <a:pPr marL="3071813" lvl="8" indent="-285750" algn="just">
              <a:buFont typeface="Wingdings" panose="05000000000000000000" pitchFamily="2" charset="2"/>
              <a:buChar char="v"/>
            </a:pPr>
            <a:r>
              <a:rPr lang="de-DE" sz="1400" dirty="0">
                <a:latin typeface="+mn-lt"/>
              </a:rPr>
              <a:t>körperliche Berührungen</a:t>
            </a:r>
          </a:p>
          <a:p>
            <a:pPr marL="3071813" lvl="8" indent="-285750" algn="just">
              <a:buFont typeface="Wingdings" panose="05000000000000000000" pitchFamily="2" charset="2"/>
              <a:buChar char="v"/>
            </a:pPr>
            <a:r>
              <a:rPr lang="de-DE" sz="1400" dirty="0">
                <a:latin typeface="+mn-lt"/>
              </a:rPr>
              <a:t>verbale sexuelle Belästigung</a:t>
            </a:r>
          </a:p>
          <a:p>
            <a:pPr marL="3071813" lvl="8" indent="-285750" algn="just">
              <a:buFont typeface="Wingdings" panose="05000000000000000000" pitchFamily="2" charset="2"/>
              <a:buChar char="v"/>
            </a:pPr>
            <a:r>
              <a:rPr lang="de-DE" sz="1400" dirty="0">
                <a:latin typeface="+mn-lt"/>
              </a:rPr>
              <a:t>non-verbale sexuelle Belästigung</a:t>
            </a:r>
          </a:p>
          <a:p>
            <a:r>
              <a:rPr lang="de-DE" dirty="0"/>
              <a:t> </a:t>
            </a:r>
          </a:p>
        </p:txBody>
      </p:sp>
    </p:spTree>
    <p:extLst>
      <p:ext uri="{BB962C8B-B14F-4D97-AF65-F5344CB8AC3E}">
        <p14:creationId xmlns:p14="http://schemas.microsoft.com/office/powerpoint/2010/main" val="4048419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D16B21-B8B4-4C98-AEA2-100B384D1693}"/>
              </a:ext>
            </a:extLst>
          </p:cNvPr>
          <p:cNvSpPr>
            <a:spLocks noGrp="1"/>
          </p:cNvSpPr>
          <p:nvPr>
            <p:ph type="title"/>
          </p:nvPr>
        </p:nvSpPr>
        <p:spPr/>
        <p:txBody>
          <a:bodyPr/>
          <a:lstStyle/>
          <a:p>
            <a:r>
              <a:rPr lang="de-DE" kern="0" dirty="0"/>
              <a:t>Sexualisierte Diskriminierung und Gewalt am Arbeitsplatz</a:t>
            </a:r>
            <a:br>
              <a:rPr lang="de-DE" kern="0" dirty="0"/>
            </a:br>
            <a:r>
              <a:rPr lang="de-DE" sz="1600" kern="0" dirty="0"/>
              <a:t> 3.    Begriffsbestimmungen – Arten der sexuellen Belästigung </a:t>
            </a:r>
            <a:endParaRPr lang="de-DE" dirty="0"/>
          </a:p>
        </p:txBody>
      </p:sp>
      <p:pic>
        <p:nvPicPr>
          <p:cNvPr id="4" name="Inhaltsplatzhalter 3">
            <a:extLst>
              <a:ext uri="{FF2B5EF4-FFF2-40B4-BE49-F238E27FC236}">
                <a16:creationId xmlns:a16="http://schemas.microsoft.com/office/drawing/2014/main" id="{767AC196-3B1F-43B9-BE4A-58912F7CA29D}"/>
              </a:ext>
            </a:extLst>
          </p:cNvPr>
          <p:cNvPicPr>
            <a:picLocks noGrp="1" noChangeAspect="1"/>
          </p:cNvPicPr>
          <p:nvPr>
            <p:ph idx="1"/>
          </p:nvPr>
        </p:nvPicPr>
        <p:blipFill>
          <a:blip r:embed="rId2"/>
          <a:stretch>
            <a:fillRect/>
          </a:stretch>
        </p:blipFill>
        <p:spPr>
          <a:xfrm>
            <a:off x="1259632" y="1447800"/>
            <a:ext cx="5760639" cy="3997424"/>
          </a:xfrm>
          <a:prstGeom prst="rect">
            <a:avLst/>
          </a:prstGeom>
        </p:spPr>
      </p:pic>
      <p:sp>
        <p:nvSpPr>
          <p:cNvPr id="7" name="Textfeld 6">
            <a:extLst>
              <a:ext uri="{FF2B5EF4-FFF2-40B4-BE49-F238E27FC236}">
                <a16:creationId xmlns:a16="http://schemas.microsoft.com/office/drawing/2014/main" id="{79917A87-C69E-4A54-84D6-38AE2699C334}"/>
              </a:ext>
            </a:extLst>
          </p:cNvPr>
          <p:cNvSpPr txBox="1"/>
          <p:nvPr/>
        </p:nvSpPr>
        <p:spPr>
          <a:xfrm>
            <a:off x="1295635" y="5504547"/>
            <a:ext cx="5688631" cy="338554"/>
          </a:xfrm>
          <a:prstGeom prst="rect">
            <a:avLst/>
          </a:prstGeom>
          <a:noFill/>
        </p:spPr>
        <p:txBody>
          <a:bodyPr wrap="square" rtlCol="0">
            <a:spAutoFit/>
          </a:bodyPr>
          <a:lstStyle/>
          <a:p>
            <a:r>
              <a:rPr lang="de-DE" sz="800" dirty="0">
                <a:latin typeface="+mn-lt"/>
              </a:rPr>
              <a:t>(https://www.antidiskriminierungsstelle.de/SharedDocs/Downloads/DE/publikationen/Leitfaeden/Leitfaden_Was_tun_bei_sexueller_Belaestigung.pdf?__blob=publicationFile&amp;v=3)</a:t>
            </a:r>
          </a:p>
        </p:txBody>
      </p:sp>
    </p:spTree>
    <p:extLst>
      <p:ext uri="{BB962C8B-B14F-4D97-AF65-F5344CB8AC3E}">
        <p14:creationId xmlns:p14="http://schemas.microsoft.com/office/powerpoint/2010/main" val="3367461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3353E1-1C70-42DB-AD1D-30342249FA9D}"/>
              </a:ext>
            </a:extLst>
          </p:cNvPr>
          <p:cNvSpPr>
            <a:spLocks noGrp="1"/>
          </p:cNvSpPr>
          <p:nvPr>
            <p:ph type="title"/>
          </p:nvPr>
        </p:nvSpPr>
        <p:spPr/>
        <p:txBody>
          <a:bodyPr/>
          <a:lstStyle/>
          <a:p>
            <a:r>
              <a:rPr lang="de-DE" kern="0" dirty="0"/>
              <a:t>Sexualisierte Diskriminierung und Gewalt am Arbeitsplatz</a:t>
            </a:r>
            <a:br>
              <a:rPr lang="de-DE" kern="0" dirty="0"/>
            </a:br>
            <a:r>
              <a:rPr lang="de-DE" sz="1600" kern="0" dirty="0"/>
              <a:t> 4.    </a:t>
            </a:r>
            <a:r>
              <a:rPr lang="de-DE" sz="1600" dirty="0"/>
              <a:t>Folgen</a:t>
            </a:r>
            <a:endParaRPr lang="de-DE" dirty="0"/>
          </a:p>
        </p:txBody>
      </p:sp>
      <p:pic>
        <p:nvPicPr>
          <p:cNvPr id="4" name="Inhaltsplatzhalter 3">
            <a:extLst>
              <a:ext uri="{FF2B5EF4-FFF2-40B4-BE49-F238E27FC236}">
                <a16:creationId xmlns:a16="http://schemas.microsoft.com/office/drawing/2014/main" id="{B3EA9D37-511B-4E07-AF88-CE8E2B9D77FF}"/>
              </a:ext>
            </a:extLst>
          </p:cNvPr>
          <p:cNvPicPr>
            <a:picLocks noGrp="1" noChangeAspect="1"/>
          </p:cNvPicPr>
          <p:nvPr>
            <p:ph idx="1"/>
          </p:nvPr>
        </p:nvPicPr>
        <p:blipFill>
          <a:blip r:embed="rId2"/>
          <a:stretch>
            <a:fillRect/>
          </a:stretch>
        </p:blipFill>
        <p:spPr>
          <a:xfrm>
            <a:off x="971599" y="1447800"/>
            <a:ext cx="6057025" cy="3925416"/>
          </a:xfrm>
          <a:prstGeom prst="rect">
            <a:avLst/>
          </a:prstGeom>
        </p:spPr>
      </p:pic>
      <p:sp>
        <p:nvSpPr>
          <p:cNvPr id="6" name="Textfeld 5">
            <a:extLst>
              <a:ext uri="{FF2B5EF4-FFF2-40B4-BE49-F238E27FC236}">
                <a16:creationId xmlns:a16="http://schemas.microsoft.com/office/drawing/2014/main" id="{5A134251-46EB-4E01-A9F9-D9A55BF4F89D}"/>
              </a:ext>
            </a:extLst>
          </p:cNvPr>
          <p:cNvSpPr txBox="1"/>
          <p:nvPr/>
        </p:nvSpPr>
        <p:spPr>
          <a:xfrm>
            <a:off x="1043608" y="5517232"/>
            <a:ext cx="5904656" cy="338554"/>
          </a:xfrm>
          <a:prstGeom prst="rect">
            <a:avLst/>
          </a:prstGeom>
          <a:noFill/>
        </p:spPr>
        <p:txBody>
          <a:bodyPr wrap="square" rtlCol="0">
            <a:spAutoFit/>
          </a:bodyPr>
          <a:lstStyle/>
          <a:p>
            <a:r>
              <a:rPr lang="de-DE" sz="800" dirty="0">
                <a:latin typeface="+mn-lt"/>
              </a:rPr>
              <a:t>(https://www.antidiskriminierungsstelle.de/SharedDocs/Downloads/DE/publikationen/Leitfaeden/Leitfaden_Was_tun_bei_sexueller_Belaestigung.pdf?__blob=publicationFile&amp;v=3)</a:t>
            </a:r>
          </a:p>
        </p:txBody>
      </p:sp>
    </p:spTree>
    <p:extLst>
      <p:ext uri="{BB962C8B-B14F-4D97-AF65-F5344CB8AC3E}">
        <p14:creationId xmlns:p14="http://schemas.microsoft.com/office/powerpoint/2010/main" val="3876737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59794F-61D2-4C3C-95ED-BD54DDE9F32B}"/>
              </a:ext>
            </a:extLst>
          </p:cNvPr>
          <p:cNvSpPr>
            <a:spLocks noGrp="1"/>
          </p:cNvSpPr>
          <p:nvPr>
            <p:ph type="title"/>
          </p:nvPr>
        </p:nvSpPr>
        <p:spPr/>
        <p:txBody>
          <a:bodyPr/>
          <a:lstStyle/>
          <a:p>
            <a:r>
              <a:rPr lang="de-DE" kern="0" dirty="0"/>
              <a:t>Sexualisierte Diskriminierung und Gewalt am Arbeitsplatz</a:t>
            </a:r>
            <a:br>
              <a:rPr lang="de-DE" kern="0" dirty="0"/>
            </a:br>
            <a:r>
              <a:rPr lang="de-DE" sz="1600" kern="0" dirty="0"/>
              <a:t> 5.    </a:t>
            </a:r>
            <a:r>
              <a:rPr lang="de-DE" sz="1600" dirty="0"/>
              <a:t>Pflichten im Arbeitsverhältnis</a:t>
            </a:r>
            <a:endParaRPr lang="de-DE" dirty="0"/>
          </a:p>
        </p:txBody>
      </p:sp>
      <p:pic>
        <p:nvPicPr>
          <p:cNvPr id="6" name="Inhaltsplatzhalter 5" descr="Kundenbewertung RNL">
            <a:extLst>
              <a:ext uri="{FF2B5EF4-FFF2-40B4-BE49-F238E27FC236}">
                <a16:creationId xmlns:a16="http://schemas.microsoft.com/office/drawing/2014/main" id="{803B26DE-8C0E-454C-ACF8-58034C739B99}"/>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69922" y="3057166"/>
            <a:ext cx="1008112" cy="914400"/>
          </a:xfrm>
        </p:spPr>
      </p:pic>
      <p:sp>
        <p:nvSpPr>
          <p:cNvPr id="4" name="Ellipse 3">
            <a:extLst>
              <a:ext uri="{FF2B5EF4-FFF2-40B4-BE49-F238E27FC236}">
                <a16:creationId xmlns:a16="http://schemas.microsoft.com/office/drawing/2014/main" id="{D4F55757-3737-438C-B69C-2482CD518C27}"/>
              </a:ext>
            </a:extLst>
          </p:cNvPr>
          <p:cNvSpPr/>
          <p:nvPr/>
        </p:nvSpPr>
        <p:spPr bwMode="auto">
          <a:xfrm>
            <a:off x="3059832" y="1578496"/>
            <a:ext cx="2520280" cy="1341656"/>
          </a:xfrm>
          <a:prstGeom prst="ellipse">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de-DE" dirty="0">
                <a:solidFill>
                  <a:schemeClr val="tx1"/>
                </a:solidFill>
                <a:latin typeface="Lucida Sans Unicode" pitchFamily="34" charset="0"/>
              </a:rPr>
              <a:t>Pflicht zur Rücksichtnahme gem.</a:t>
            </a:r>
          </a:p>
          <a:p>
            <a:pPr marL="0" marR="0" indent="0" algn="ctr" defTabSz="914400" rtl="0" eaLnBrk="1" fontAlgn="base" latinLnBrk="0" hangingPunct="1">
              <a:lnSpc>
                <a:spcPct val="100000"/>
              </a:lnSpc>
              <a:spcBef>
                <a:spcPct val="0"/>
              </a:spcBef>
              <a:spcAft>
                <a:spcPct val="0"/>
              </a:spcAft>
              <a:buClrTx/>
              <a:buSzTx/>
              <a:buFontTx/>
              <a:buNone/>
              <a:tabLst/>
            </a:pPr>
            <a:r>
              <a:rPr lang="de-DE" dirty="0">
                <a:solidFill>
                  <a:schemeClr val="tx1"/>
                </a:solidFill>
                <a:latin typeface="Lucida Sans Unicode" pitchFamily="34" charset="0"/>
              </a:rPr>
              <a:t>§ 241 Abs. 2 BGB</a:t>
            </a:r>
            <a:endParaRPr kumimoji="0" lang="de-DE" sz="1400" b="0" i="0" u="none" strike="noStrike" cap="none" normalizeH="0" baseline="0" dirty="0">
              <a:ln>
                <a:noFill/>
              </a:ln>
              <a:solidFill>
                <a:schemeClr val="tx1"/>
              </a:solidFill>
              <a:effectLst/>
              <a:latin typeface="Lucida Sans Unicode" pitchFamily="34" charset="0"/>
            </a:endParaRPr>
          </a:p>
        </p:txBody>
      </p:sp>
      <p:sp>
        <p:nvSpPr>
          <p:cNvPr id="7" name="Pfeil: nach unten 6">
            <a:extLst>
              <a:ext uri="{FF2B5EF4-FFF2-40B4-BE49-F238E27FC236}">
                <a16:creationId xmlns:a16="http://schemas.microsoft.com/office/drawing/2014/main" id="{C8015E9E-D7D0-49C3-881A-025926D328F0}"/>
              </a:ext>
            </a:extLst>
          </p:cNvPr>
          <p:cNvSpPr/>
          <p:nvPr/>
        </p:nvSpPr>
        <p:spPr bwMode="auto">
          <a:xfrm>
            <a:off x="2123728" y="3573016"/>
            <a:ext cx="576064" cy="838200"/>
          </a:xfrm>
          <a:prstGeom prst="down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a:ln>
                <a:noFill/>
              </a:ln>
              <a:solidFill>
                <a:schemeClr val="tx1"/>
              </a:solidFill>
              <a:effectLst/>
              <a:latin typeface="Lucida Sans Unicode" pitchFamily="34" charset="0"/>
            </a:endParaRPr>
          </a:p>
        </p:txBody>
      </p:sp>
      <p:sp>
        <p:nvSpPr>
          <p:cNvPr id="8" name="Textfeld 7">
            <a:extLst>
              <a:ext uri="{FF2B5EF4-FFF2-40B4-BE49-F238E27FC236}">
                <a16:creationId xmlns:a16="http://schemas.microsoft.com/office/drawing/2014/main" id="{A1530D1B-2453-4C84-BDBF-4C0D7B41154B}"/>
              </a:ext>
            </a:extLst>
          </p:cNvPr>
          <p:cNvSpPr txBox="1"/>
          <p:nvPr/>
        </p:nvSpPr>
        <p:spPr>
          <a:xfrm>
            <a:off x="1079612" y="4104417"/>
            <a:ext cx="6984776" cy="1815882"/>
          </a:xfrm>
          <a:prstGeom prst="rect">
            <a:avLst/>
          </a:prstGeom>
          <a:noFill/>
        </p:spPr>
        <p:txBody>
          <a:bodyPr wrap="square" rtlCol="0">
            <a:spAutoFit/>
          </a:bodyPr>
          <a:lstStyle/>
          <a:p>
            <a:r>
              <a:rPr lang="de-DE" dirty="0"/>
              <a:t>Der Arbeitgeber hat die Integritätsinteressen der Beschäftigten zu schützen.</a:t>
            </a:r>
            <a:br>
              <a:rPr lang="de-DE" dirty="0"/>
            </a:br>
            <a:br>
              <a:rPr lang="de-DE" dirty="0"/>
            </a:br>
            <a:r>
              <a:rPr lang="de-DE" dirty="0"/>
              <a:t>Jede*r Beschäftigte*r hat aufgrund des Arbeitsvertrages die berechtigten Interessen des Arbeitgebers zu wahren. Somit gehört es zu den Nebenpflichten einer*eines jeden Beschäftigten, andere Mitarbeiter*innen nicht zu belästigen, beharrlich zu kontaktieren und in sonstiger Weise derart an sie heranzutreten, dass der Betriebsfrieden gestört und die*der Einzelne sich im Persönlichkeitsrecht verletzt fühlen kann. </a:t>
            </a:r>
            <a:r>
              <a:rPr lang="de-DE" sz="800" dirty="0"/>
              <a:t>(Blattner, DB 2019, 487, 488)</a:t>
            </a:r>
            <a:endParaRPr lang="de-DE" dirty="0"/>
          </a:p>
        </p:txBody>
      </p:sp>
    </p:spTree>
    <p:extLst>
      <p:ext uri="{BB962C8B-B14F-4D97-AF65-F5344CB8AC3E}">
        <p14:creationId xmlns:p14="http://schemas.microsoft.com/office/powerpoint/2010/main" val="1209107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21BF77-A74B-4D30-8FAA-14B98BEF5B4A}"/>
              </a:ext>
            </a:extLst>
          </p:cNvPr>
          <p:cNvSpPr>
            <a:spLocks noGrp="1"/>
          </p:cNvSpPr>
          <p:nvPr>
            <p:ph type="title"/>
          </p:nvPr>
        </p:nvSpPr>
        <p:spPr/>
        <p:txBody>
          <a:bodyPr/>
          <a:lstStyle/>
          <a:p>
            <a:r>
              <a:rPr lang="de-DE" kern="0" dirty="0"/>
              <a:t>Sexualisierte Diskriminierung und Gewalt am Arbeitsplatz</a:t>
            </a:r>
            <a:br>
              <a:rPr lang="de-DE" kern="0" dirty="0"/>
            </a:br>
            <a:r>
              <a:rPr lang="de-DE" sz="1600" kern="0" dirty="0"/>
              <a:t> 5.    </a:t>
            </a:r>
            <a:r>
              <a:rPr lang="de-DE" sz="1600" dirty="0"/>
              <a:t>Pflichten im Arbeitsverhältnis</a:t>
            </a:r>
            <a:endParaRPr lang="de-DE" dirty="0"/>
          </a:p>
        </p:txBody>
      </p:sp>
      <p:pic>
        <p:nvPicPr>
          <p:cNvPr id="5" name="Inhaltsplatzhalter 4" descr="Verbindungen">
            <a:extLst>
              <a:ext uri="{FF2B5EF4-FFF2-40B4-BE49-F238E27FC236}">
                <a16:creationId xmlns:a16="http://schemas.microsoft.com/office/drawing/2014/main" id="{140A73AD-DAE0-4B69-92DC-5DBD6A8AE9E6}"/>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3778" y="2132856"/>
            <a:ext cx="2401044" cy="2304256"/>
          </a:xfrm>
        </p:spPr>
      </p:pic>
      <p:sp>
        <p:nvSpPr>
          <p:cNvPr id="6" name="Textfeld 5">
            <a:extLst>
              <a:ext uri="{FF2B5EF4-FFF2-40B4-BE49-F238E27FC236}">
                <a16:creationId xmlns:a16="http://schemas.microsoft.com/office/drawing/2014/main" id="{6D135D02-C09E-4F5A-BB77-1F8FD11AE582}"/>
              </a:ext>
            </a:extLst>
          </p:cNvPr>
          <p:cNvSpPr txBox="1"/>
          <p:nvPr/>
        </p:nvSpPr>
        <p:spPr>
          <a:xfrm>
            <a:off x="2267744" y="4869160"/>
            <a:ext cx="4752528" cy="738664"/>
          </a:xfrm>
          <a:prstGeom prst="rect">
            <a:avLst/>
          </a:prstGeom>
          <a:noFill/>
        </p:spPr>
        <p:txBody>
          <a:bodyPr wrap="square" rtlCol="0">
            <a:spAutoFit/>
          </a:bodyPr>
          <a:lstStyle/>
          <a:p>
            <a:pPr algn="ctr"/>
            <a:r>
              <a:rPr lang="de-DE" b="1" dirty="0"/>
              <a:t>Fürsorgepflicht des Arbeitgebers </a:t>
            </a:r>
            <a:br>
              <a:rPr lang="de-DE" b="1" dirty="0"/>
            </a:br>
            <a:r>
              <a:rPr lang="de-DE" b="1" dirty="0"/>
              <a:t>= </a:t>
            </a:r>
            <a:br>
              <a:rPr lang="de-DE" b="1" dirty="0"/>
            </a:br>
            <a:r>
              <a:rPr lang="de-DE" b="1" dirty="0"/>
              <a:t>Fürsorgepflicht der Vorgesetzten</a:t>
            </a:r>
          </a:p>
        </p:txBody>
      </p:sp>
    </p:spTree>
    <p:extLst>
      <p:ext uri="{BB962C8B-B14F-4D97-AF65-F5344CB8AC3E}">
        <p14:creationId xmlns:p14="http://schemas.microsoft.com/office/powerpoint/2010/main" val="2629801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768AF1-C422-4340-A0A7-A2E0AAB36057}"/>
              </a:ext>
            </a:extLst>
          </p:cNvPr>
          <p:cNvSpPr>
            <a:spLocks noGrp="1"/>
          </p:cNvSpPr>
          <p:nvPr>
            <p:ph type="title"/>
          </p:nvPr>
        </p:nvSpPr>
        <p:spPr>
          <a:xfrm>
            <a:off x="381000" y="381000"/>
            <a:ext cx="7503368" cy="838200"/>
          </a:xfrm>
        </p:spPr>
        <p:txBody>
          <a:bodyPr/>
          <a:lstStyle/>
          <a:p>
            <a:r>
              <a:rPr lang="de-DE" kern="0" dirty="0"/>
              <a:t>Sexualisierte Diskriminierung und Gewalt am Arbeitsplatz</a:t>
            </a:r>
            <a:br>
              <a:rPr lang="de-DE" kern="0" dirty="0"/>
            </a:br>
            <a:r>
              <a:rPr lang="de-DE" sz="1600" kern="0" dirty="0"/>
              <a:t> 5.    </a:t>
            </a:r>
            <a:r>
              <a:rPr lang="de-DE" sz="1600" dirty="0"/>
              <a:t>Pflichten im Arbeitsverhältnis – Organisationspflichten des Arbeitgebers</a:t>
            </a:r>
            <a:endParaRPr lang="de-DE" dirty="0"/>
          </a:p>
        </p:txBody>
      </p:sp>
      <p:pic>
        <p:nvPicPr>
          <p:cNvPr id="5" name="Inhaltsplatzhalter 4" descr="Nach rechts zeigender Zeigefinger mit Handrücken">
            <a:extLst>
              <a:ext uri="{FF2B5EF4-FFF2-40B4-BE49-F238E27FC236}">
                <a16:creationId xmlns:a16="http://schemas.microsoft.com/office/drawing/2014/main" id="{620BBC4A-8DFF-42D1-8C92-B6FA19796E37}"/>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1720" y="2780928"/>
            <a:ext cx="914400" cy="914400"/>
          </a:xfrm>
        </p:spPr>
      </p:pic>
      <p:sp>
        <p:nvSpPr>
          <p:cNvPr id="6" name="Textfeld 5">
            <a:extLst>
              <a:ext uri="{FF2B5EF4-FFF2-40B4-BE49-F238E27FC236}">
                <a16:creationId xmlns:a16="http://schemas.microsoft.com/office/drawing/2014/main" id="{E93CB0A8-AC82-4ECB-B447-A2EE898CFE37}"/>
              </a:ext>
            </a:extLst>
          </p:cNvPr>
          <p:cNvSpPr txBox="1"/>
          <p:nvPr/>
        </p:nvSpPr>
        <p:spPr>
          <a:xfrm>
            <a:off x="3334549" y="1844824"/>
            <a:ext cx="3960068" cy="2677656"/>
          </a:xfrm>
          <a:prstGeom prst="rect">
            <a:avLst/>
          </a:prstGeom>
          <a:noFill/>
        </p:spPr>
        <p:txBody>
          <a:bodyPr wrap="square" rtlCol="0">
            <a:spAutoFit/>
          </a:bodyPr>
          <a:lstStyle/>
          <a:p>
            <a:pPr algn="ctr"/>
            <a:r>
              <a:rPr lang="de-DE" sz="1200" dirty="0"/>
              <a:t>§ 12 AGG – Maßnahmen und Pflichten des Arbeitgebers</a:t>
            </a:r>
          </a:p>
          <a:p>
            <a:pPr algn="ctr"/>
            <a:endParaRPr lang="de-DE" sz="1200" dirty="0"/>
          </a:p>
          <a:p>
            <a:pPr marL="342900" indent="-342900" algn="just">
              <a:buAutoNum type="arabicParenBoth"/>
            </a:pPr>
            <a:r>
              <a:rPr lang="de-DE" sz="1200" dirty="0"/>
              <a:t>Der Arbeitgeber ist verpflichtet, die erforderlichen Maßnahmen zum Schutz vor Benachteiligungen wegen eines in § 1 genannten Grundes zu treffen. Dieser Schutz umfasst auch vorbeugende Maßnahmen.</a:t>
            </a:r>
          </a:p>
          <a:p>
            <a:pPr marL="342900" indent="-342900" algn="just">
              <a:buAutoNum type="arabicParenBoth"/>
            </a:pPr>
            <a:r>
              <a:rPr lang="de-DE" sz="1200" dirty="0"/>
              <a:t>Der Arbeitgeber soll in geeigneter Art und Weise, insbesondere im Rahmen der beruflichen Aus- und Fortbildung, auf die Unzulässigkeit solcher Benachteiligungen hinweisen und darauf hinwirken, dass diese unterbleiben.</a:t>
            </a:r>
          </a:p>
        </p:txBody>
      </p:sp>
      <p:pic>
        <p:nvPicPr>
          <p:cNvPr id="8" name="Grafik 7" descr="Ausrufezeichen">
            <a:extLst>
              <a:ext uri="{FF2B5EF4-FFF2-40B4-BE49-F238E27FC236}">
                <a16:creationId xmlns:a16="http://schemas.microsoft.com/office/drawing/2014/main" id="{01E88A20-6FE8-46E8-BFB0-A6E870AC344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07704" y="4683442"/>
            <a:ext cx="914400" cy="914400"/>
          </a:xfrm>
          <a:prstGeom prst="rect">
            <a:avLst/>
          </a:prstGeom>
        </p:spPr>
      </p:pic>
      <p:sp>
        <p:nvSpPr>
          <p:cNvPr id="9" name="Textfeld 8">
            <a:extLst>
              <a:ext uri="{FF2B5EF4-FFF2-40B4-BE49-F238E27FC236}">
                <a16:creationId xmlns:a16="http://schemas.microsoft.com/office/drawing/2014/main" id="{4A166D12-9EEC-4079-8F07-F8372AE52360}"/>
              </a:ext>
            </a:extLst>
          </p:cNvPr>
          <p:cNvSpPr txBox="1"/>
          <p:nvPr/>
        </p:nvSpPr>
        <p:spPr>
          <a:xfrm>
            <a:off x="3419872" y="4725144"/>
            <a:ext cx="3888060" cy="830997"/>
          </a:xfrm>
          <a:prstGeom prst="rect">
            <a:avLst/>
          </a:prstGeom>
          <a:noFill/>
        </p:spPr>
        <p:txBody>
          <a:bodyPr wrap="square" rtlCol="0">
            <a:spAutoFit/>
          </a:bodyPr>
          <a:lstStyle/>
          <a:p>
            <a:pPr algn="ctr"/>
            <a:r>
              <a:rPr lang="de-DE" sz="4800" b="1" dirty="0"/>
              <a:t>Prävention</a:t>
            </a:r>
          </a:p>
        </p:txBody>
      </p:sp>
    </p:spTree>
    <p:extLst>
      <p:ext uri="{BB962C8B-B14F-4D97-AF65-F5344CB8AC3E}">
        <p14:creationId xmlns:p14="http://schemas.microsoft.com/office/powerpoint/2010/main" val="3461444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D8ADEF-173F-4013-B8D4-CECE9BD5130B}"/>
              </a:ext>
            </a:extLst>
          </p:cNvPr>
          <p:cNvSpPr>
            <a:spLocks noGrp="1"/>
          </p:cNvSpPr>
          <p:nvPr>
            <p:ph type="title"/>
          </p:nvPr>
        </p:nvSpPr>
        <p:spPr>
          <a:xfrm>
            <a:off x="381000" y="381000"/>
            <a:ext cx="7287344" cy="838200"/>
          </a:xfrm>
        </p:spPr>
        <p:txBody>
          <a:bodyPr/>
          <a:lstStyle/>
          <a:p>
            <a:r>
              <a:rPr lang="de-DE" kern="0" dirty="0"/>
              <a:t>Sexualisierte Diskriminierung und Gewalt am Arbeitsplatz</a:t>
            </a:r>
            <a:br>
              <a:rPr lang="de-DE" kern="0" dirty="0"/>
            </a:br>
            <a:r>
              <a:rPr lang="de-DE" sz="2000" kern="0" dirty="0"/>
              <a:t> </a:t>
            </a:r>
            <a:r>
              <a:rPr lang="de-DE" sz="1600" kern="0" dirty="0"/>
              <a:t>5.    </a:t>
            </a:r>
            <a:r>
              <a:rPr lang="de-DE" sz="1600" dirty="0"/>
              <a:t>Pflichten im Arbeitsverhältnis – Organisationspflichten des Arbeitgebers</a:t>
            </a:r>
          </a:p>
        </p:txBody>
      </p:sp>
      <p:sp>
        <p:nvSpPr>
          <p:cNvPr id="3" name="Inhaltsplatzhalter 2">
            <a:extLst>
              <a:ext uri="{FF2B5EF4-FFF2-40B4-BE49-F238E27FC236}">
                <a16:creationId xmlns:a16="http://schemas.microsoft.com/office/drawing/2014/main" id="{836395DD-823A-465C-A841-EE24A51A5AE5}"/>
              </a:ext>
            </a:extLst>
          </p:cNvPr>
          <p:cNvSpPr>
            <a:spLocks noGrp="1"/>
          </p:cNvSpPr>
          <p:nvPr>
            <p:ph idx="1"/>
          </p:nvPr>
        </p:nvSpPr>
        <p:spPr/>
        <p:txBody>
          <a:bodyPr/>
          <a:lstStyle/>
          <a:p>
            <a:pPr algn="ctr"/>
            <a:endParaRPr lang="de-DE" sz="2400" dirty="0"/>
          </a:p>
          <a:p>
            <a:pPr algn="ctr"/>
            <a:endParaRPr lang="de-DE" sz="2400" dirty="0"/>
          </a:p>
          <a:p>
            <a:pPr algn="ctr"/>
            <a:r>
              <a:rPr lang="de-DE" sz="2400" dirty="0"/>
              <a:t>Welche präventiven Maßnahmen </a:t>
            </a:r>
          </a:p>
          <a:p>
            <a:pPr algn="ctr"/>
            <a:r>
              <a:rPr lang="de-DE" sz="2400" dirty="0"/>
              <a:t>kommen zum </a:t>
            </a:r>
          </a:p>
          <a:p>
            <a:pPr algn="ctr"/>
            <a:r>
              <a:rPr lang="de-DE" sz="2400" dirty="0"/>
              <a:t>Schutz der Beschäftigten </a:t>
            </a:r>
          </a:p>
          <a:p>
            <a:pPr algn="ctr"/>
            <a:r>
              <a:rPr lang="de-DE" sz="2400" dirty="0"/>
              <a:t>vor sexuellen Belästigungen</a:t>
            </a:r>
          </a:p>
          <a:p>
            <a:pPr algn="ctr"/>
            <a:r>
              <a:rPr lang="de-DE" sz="2400" dirty="0"/>
              <a:t>in Betracht?</a:t>
            </a:r>
          </a:p>
          <a:p>
            <a:pPr algn="ctr"/>
            <a:endParaRPr lang="de-DE" sz="2400" dirty="0"/>
          </a:p>
          <a:p>
            <a:pPr algn="ctr"/>
            <a:r>
              <a:rPr lang="de-DE" sz="2400" dirty="0"/>
              <a:t>Welche präventiven Maßnahmen </a:t>
            </a:r>
          </a:p>
          <a:p>
            <a:pPr algn="ctr"/>
            <a:r>
              <a:rPr lang="de-DE" sz="2400" dirty="0"/>
              <a:t>hat ihre Einrichtung</a:t>
            </a:r>
          </a:p>
          <a:p>
            <a:pPr algn="ctr"/>
            <a:r>
              <a:rPr lang="de-DE" sz="2400" dirty="0"/>
              <a:t>bisher ergriffen?</a:t>
            </a:r>
          </a:p>
          <a:p>
            <a:pPr algn="ctr"/>
            <a:endParaRPr lang="de-DE" sz="2400" dirty="0"/>
          </a:p>
          <a:p>
            <a:pPr algn="ctr"/>
            <a:r>
              <a:rPr lang="de-DE" sz="2400" dirty="0"/>
              <a:t>Welche Maßnahmen davon haben</a:t>
            </a:r>
          </a:p>
          <a:p>
            <a:pPr algn="ctr"/>
            <a:r>
              <a:rPr lang="de-DE" sz="2400" dirty="0"/>
              <a:t>nach Ihrer Einschätzung </a:t>
            </a:r>
          </a:p>
          <a:p>
            <a:pPr algn="ctr"/>
            <a:r>
              <a:rPr lang="de-DE" sz="2400" dirty="0"/>
              <a:t>einen besonders hohen Wirkungsgrad?</a:t>
            </a:r>
          </a:p>
        </p:txBody>
      </p:sp>
    </p:spTree>
    <p:extLst>
      <p:ext uri="{BB962C8B-B14F-4D97-AF65-F5344CB8AC3E}">
        <p14:creationId xmlns:p14="http://schemas.microsoft.com/office/powerpoint/2010/main" val="3636160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448A35-3B7F-4995-B540-29995F4C22AE}"/>
              </a:ext>
            </a:extLst>
          </p:cNvPr>
          <p:cNvSpPr>
            <a:spLocks noGrp="1"/>
          </p:cNvSpPr>
          <p:nvPr>
            <p:ph type="title"/>
          </p:nvPr>
        </p:nvSpPr>
        <p:spPr>
          <a:xfrm>
            <a:off x="381000" y="381000"/>
            <a:ext cx="7287344" cy="838200"/>
          </a:xfrm>
        </p:spPr>
        <p:txBody>
          <a:bodyPr/>
          <a:lstStyle/>
          <a:p>
            <a:r>
              <a:rPr lang="de-DE" kern="0" dirty="0"/>
              <a:t>Sexualisierte Diskriminierung und Gewalt am Arbeitsplatz</a:t>
            </a:r>
            <a:br>
              <a:rPr lang="de-DE" kern="0" dirty="0"/>
            </a:br>
            <a:r>
              <a:rPr lang="de-DE" sz="2000" kern="0" dirty="0"/>
              <a:t> </a:t>
            </a:r>
            <a:r>
              <a:rPr lang="de-DE" sz="1600" kern="0" dirty="0"/>
              <a:t>5.    </a:t>
            </a:r>
            <a:r>
              <a:rPr lang="de-DE" sz="1600" dirty="0"/>
              <a:t>Pflichten im Arbeitsverhältnis – Organisationspflichten des Arbeitgebers</a:t>
            </a:r>
          </a:p>
        </p:txBody>
      </p:sp>
      <p:sp>
        <p:nvSpPr>
          <p:cNvPr id="3" name="Inhaltsplatzhalter 2">
            <a:extLst>
              <a:ext uri="{FF2B5EF4-FFF2-40B4-BE49-F238E27FC236}">
                <a16:creationId xmlns:a16="http://schemas.microsoft.com/office/drawing/2014/main" id="{8809ACDE-56E6-441B-ABC7-D9E529F7AB91}"/>
              </a:ext>
            </a:extLst>
          </p:cNvPr>
          <p:cNvSpPr>
            <a:spLocks noGrp="1"/>
          </p:cNvSpPr>
          <p:nvPr>
            <p:ph idx="1"/>
          </p:nvPr>
        </p:nvSpPr>
        <p:spPr>
          <a:xfrm>
            <a:off x="381000" y="1447800"/>
            <a:ext cx="7575376" cy="4800600"/>
          </a:xfrm>
        </p:spPr>
        <p:txBody>
          <a:bodyPr/>
          <a:lstStyle/>
          <a:p>
            <a:pPr marL="285750" indent="-285750">
              <a:buFont typeface="Arial" panose="020B0604020202020204" pitchFamily="34" charset="0"/>
              <a:buChar char="•"/>
            </a:pPr>
            <a:r>
              <a:rPr lang="de-DE" sz="1200" dirty="0"/>
              <a:t>Merkblätter</a:t>
            </a:r>
          </a:p>
          <a:p>
            <a:pPr marL="285750" indent="-285750">
              <a:buFont typeface="Arial" panose="020B0604020202020204" pitchFamily="34" charset="0"/>
              <a:buChar char="•"/>
            </a:pPr>
            <a:r>
              <a:rPr lang="de-DE" sz="1200" dirty="0"/>
              <a:t>Unternehmensinterne </a:t>
            </a:r>
            <a:r>
              <a:rPr lang="de-DE" sz="1200" dirty="0" err="1"/>
              <a:t>Policies</a:t>
            </a:r>
            <a:endParaRPr lang="de-DE" sz="1200" dirty="0"/>
          </a:p>
          <a:p>
            <a:pPr marL="285750" indent="-285750">
              <a:buFont typeface="Arial" panose="020B0604020202020204" pitchFamily="34" charset="0"/>
              <a:buChar char="•"/>
            </a:pPr>
            <a:r>
              <a:rPr lang="de-DE" sz="1200" dirty="0"/>
              <a:t>Allgemeine Compliance-Schulungen und Verhaltenskodizes </a:t>
            </a:r>
          </a:p>
          <a:p>
            <a:pPr marL="285750" indent="-285750">
              <a:buFont typeface="Arial" panose="020B0604020202020204" pitchFamily="34" charset="0"/>
              <a:buChar char="•"/>
            </a:pPr>
            <a:endParaRPr lang="de-DE" sz="1200" dirty="0"/>
          </a:p>
          <a:p>
            <a:pPr marL="285750" indent="-285750">
              <a:buFont typeface="Wingdings" panose="05000000000000000000" pitchFamily="2" charset="2"/>
              <a:buChar char="ü"/>
            </a:pPr>
            <a:r>
              <a:rPr lang="de-DE" sz="1200" dirty="0"/>
              <a:t>Mehr: </a:t>
            </a:r>
            <a:r>
              <a:rPr lang="de-DE" sz="1200" i="1" dirty="0"/>
              <a:t>vgl. </a:t>
            </a:r>
            <a:r>
              <a:rPr lang="de-DE" sz="1200" i="1" dirty="0" err="1"/>
              <a:t>Pikò</a:t>
            </a:r>
            <a:r>
              <a:rPr lang="de-DE" sz="1200" i="1" dirty="0"/>
              <a:t>/Uhl, Compliance in Zeiten von #MeToo, BB 2020, 1204 ff.</a:t>
            </a:r>
          </a:p>
          <a:p>
            <a:pPr marL="285750" indent="-285750">
              <a:buFont typeface="Wingdings" panose="05000000000000000000" pitchFamily="2" charset="2"/>
              <a:buChar char="ü"/>
            </a:pPr>
            <a:r>
              <a:rPr lang="de-DE" sz="1200" dirty="0"/>
              <a:t>Sensibilisierung </a:t>
            </a:r>
            <a:r>
              <a:rPr lang="de-DE" sz="1000" dirty="0"/>
              <a:t>(einschließlich Sensibilisierung der Beschäftigten und Führungskräfte für die eigenen unbewussten Vorurteile)</a:t>
            </a:r>
          </a:p>
          <a:p>
            <a:pPr marL="285750" indent="-285750">
              <a:buFont typeface="Wingdings" panose="05000000000000000000" pitchFamily="2" charset="2"/>
              <a:buChar char="ü"/>
            </a:pPr>
            <a:r>
              <a:rPr lang="de-DE" sz="1200" dirty="0"/>
              <a:t>Überarbeitung und Umsetzung von Richtlinien und Standards in Bezug auf sexuelle Belästigung </a:t>
            </a:r>
          </a:p>
          <a:p>
            <a:pPr marL="285750" indent="-285750">
              <a:buFont typeface="Wingdings" panose="05000000000000000000" pitchFamily="2" charset="2"/>
              <a:buChar char="ü"/>
            </a:pPr>
            <a:r>
              <a:rPr lang="de-DE" sz="1200" dirty="0"/>
              <a:t>Einführung regelmäßiger, maßgeschneiderter Schulungen zum Thema sexuelle Belästigung </a:t>
            </a:r>
            <a:r>
              <a:rPr lang="de-DE" sz="1000" dirty="0"/>
              <a:t>(insbesondere auch Befähigung der Beschäftigten, in eine akute Diskriminierungssituation aktiv einzugreifen und Situation aufzulösen)</a:t>
            </a:r>
          </a:p>
          <a:p>
            <a:pPr marL="285750" indent="-285750">
              <a:buFont typeface="Wingdings" panose="05000000000000000000" pitchFamily="2" charset="2"/>
              <a:buChar char="ü"/>
            </a:pPr>
            <a:r>
              <a:rPr lang="de-DE" sz="1200" dirty="0"/>
              <a:t>Übernahme von Verantwortung; Einrichtung von internen und ggfs. externen Anlauf- und Meldestellen</a:t>
            </a:r>
          </a:p>
          <a:p>
            <a:pPr marL="285750" indent="-285750">
              <a:buFont typeface="Wingdings" panose="05000000000000000000" pitchFamily="2" charset="2"/>
              <a:buChar char="ü"/>
            </a:pPr>
            <a:r>
              <a:rPr lang="de-DE" sz="1200" dirty="0"/>
              <a:t>Sammlung von Daten</a:t>
            </a:r>
          </a:p>
          <a:p>
            <a:pPr marL="285750" indent="-285750">
              <a:buFont typeface="Wingdings" panose="05000000000000000000" pitchFamily="2" charset="2"/>
              <a:buChar char="ü"/>
            </a:pPr>
            <a:r>
              <a:rPr lang="de-DE" sz="1200" dirty="0"/>
              <a:t>Verbesserung der Transparenz</a:t>
            </a:r>
          </a:p>
          <a:p>
            <a:endParaRPr lang="de-DE" sz="1200" dirty="0"/>
          </a:p>
          <a:p>
            <a:pPr marL="285750" indent="-285750">
              <a:buFont typeface="Wingdings" panose="05000000000000000000" pitchFamily="2" charset="2"/>
              <a:buChar char="Ø"/>
            </a:pPr>
            <a:r>
              <a:rPr lang="de-DE" sz="1200" dirty="0"/>
              <a:t>Etablieren und Leben einer Unternehmenskultur, in der alle Beschäftigten in ihrer körperlichen und psychischen Unversehrtheit vor Diskriminierung sicher sind – Vorleben dieser Kultur durch die Führungskräfte („tone </a:t>
            </a:r>
            <a:r>
              <a:rPr lang="de-DE" sz="1200" dirty="0" err="1"/>
              <a:t>from</a:t>
            </a:r>
            <a:r>
              <a:rPr lang="de-DE" sz="1200" dirty="0"/>
              <a:t> </a:t>
            </a:r>
            <a:r>
              <a:rPr lang="de-DE" sz="1200" dirty="0" err="1"/>
              <a:t>the</a:t>
            </a:r>
            <a:r>
              <a:rPr lang="de-DE" sz="1200" dirty="0"/>
              <a:t> top“) mit entsprechender Kommunikation und Etablieren einer Unternehmenskultur von gegenseitigem Respekt und Achtung</a:t>
            </a:r>
            <a:r>
              <a:rPr lang="de-DE" dirty="0"/>
              <a:t> </a:t>
            </a:r>
            <a:r>
              <a:rPr lang="de-DE" sz="900" dirty="0"/>
              <a:t>(</a:t>
            </a:r>
            <a:r>
              <a:rPr lang="de-DE" sz="900" i="1" dirty="0" err="1"/>
              <a:t>Pikò</a:t>
            </a:r>
            <a:r>
              <a:rPr lang="de-DE" sz="900" i="1" dirty="0"/>
              <a:t>/Uhl, Compliance in Zeiten von #</a:t>
            </a:r>
            <a:r>
              <a:rPr lang="de-DE" sz="900" i="1" dirty="0" err="1"/>
              <a:t>MeToo</a:t>
            </a:r>
            <a:r>
              <a:rPr lang="de-DE" sz="900" i="1" dirty="0"/>
              <a:t>, BB 2020, 1204, 1209 f.)</a:t>
            </a:r>
          </a:p>
          <a:p>
            <a:pPr marL="285750" indent="-285750">
              <a:buFont typeface="Wingdings" panose="05000000000000000000" pitchFamily="2" charset="2"/>
              <a:buChar char="Ø"/>
            </a:pPr>
            <a:endParaRPr lang="de-DE" dirty="0"/>
          </a:p>
          <a:p>
            <a:endParaRPr lang="de-DE" dirty="0"/>
          </a:p>
        </p:txBody>
      </p:sp>
    </p:spTree>
    <p:extLst>
      <p:ext uri="{BB962C8B-B14F-4D97-AF65-F5344CB8AC3E}">
        <p14:creationId xmlns:p14="http://schemas.microsoft.com/office/powerpoint/2010/main" val="1936875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ED3149-86EF-4C4D-806F-5ADEE6531077}"/>
              </a:ext>
            </a:extLst>
          </p:cNvPr>
          <p:cNvSpPr>
            <a:spLocks noGrp="1"/>
          </p:cNvSpPr>
          <p:nvPr>
            <p:ph type="title"/>
          </p:nvPr>
        </p:nvSpPr>
        <p:spPr/>
        <p:txBody>
          <a:bodyPr/>
          <a:lstStyle/>
          <a:p>
            <a:r>
              <a:rPr lang="de-DE" kern="0" dirty="0"/>
              <a:t>Sexualisierte Diskriminierung und Gewalt am Arbeitsplatz</a:t>
            </a:r>
            <a:br>
              <a:rPr lang="de-DE" kern="0" dirty="0"/>
            </a:br>
            <a:r>
              <a:rPr lang="de-DE" sz="2800" kern="0" dirty="0"/>
              <a:t> </a:t>
            </a:r>
            <a:r>
              <a:rPr lang="de-DE" sz="1400" kern="0" dirty="0"/>
              <a:t>5.    </a:t>
            </a:r>
            <a:r>
              <a:rPr lang="de-DE" sz="1400" dirty="0"/>
              <a:t>Pflichten im Arbeitsverhältnis – Organisationspflichten des Arbeitgebers</a:t>
            </a:r>
          </a:p>
        </p:txBody>
      </p:sp>
      <p:sp>
        <p:nvSpPr>
          <p:cNvPr id="3" name="Inhaltsplatzhalter 2">
            <a:extLst>
              <a:ext uri="{FF2B5EF4-FFF2-40B4-BE49-F238E27FC236}">
                <a16:creationId xmlns:a16="http://schemas.microsoft.com/office/drawing/2014/main" id="{A6BD3447-A403-4E73-B948-4CE9CD88B899}"/>
              </a:ext>
            </a:extLst>
          </p:cNvPr>
          <p:cNvSpPr>
            <a:spLocks noGrp="1"/>
          </p:cNvSpPr>
          <p:nvPr>
            <p:ph idx="1"/>
          </p:nvPr>
        </p:nvSpPr>
        <p:spPr/>
        <p:txBody>
          <a:bodyPr/>
          <a:lstStyle/>
          <a:p>
            <a:r>
              <a:rPr lang="de-DE" b="1" dirty="0"/>
              <a:t> </a:t>
            </a:r>
          </a:p>
          <a:p>
            <a:pPr algn="ctr"/>
            <a:r>
              <a:rPr lang="de-DE" b="1" dirty="0"/>
              <a:t>Welche Regelungen sieht Art. 9 des ILO-Übereinkommen vor?</a:t>
            </a:r>
          </a:p>
          <a:p>
            <a:pPr algn="ctr"/>
            <a:endParaRPr lang="de-DE" b="1" dirty="0"/>
          </a:p>
          <a:p>
            <a:pPr algn="just"/>
            <a:r>
              <a:rPr lang="de-DE" dirty="0"/>
              <a:t>Jedes Mitglied nimmt Rechtsvorschriften an, die Arbeitgeberinnen und Arbeitgeber dazu verpflichten, geeignete und dem Grad ihrer Kontrolle angemessene Schritte zu unternehmen, um Gewalt und Belästigung in der Arbeitswelt, einschließlich geschlechtsspezifischer Gewalt und Belästigungen zu verhindern und, soweit dies angemessen und praktisch durchführbar ist, insbesondere:</a:t>
            </a:r>
          </a:p>
          <a:p>
            <a:pPr marL="342900" indent="-342900" algn="just">
              <a:buFont typeface="+mj-lt"/>
              <a:buAutoNum type="alphaLcParenR"/>
            </a:pPr>
            <a:r>
              <a:rPr lang="de-DE" dirty="0"/>
              <a:t>in Beratungen mit den Arbeitnehmer*innen sowie ihren Vertretungen eine Arbeitsplatzpolitik zu Gewalt und Belästigung anzunehmen und umzusetzen;</a:t>
            </a:r>
          </a:p>
          <a:p>
            <a:pPr marL="342900" indent="-342900" algn="just">
              <a:buFont typeface="+mj-lt"/>
              <a:buAutoNum type="alphaLcParenR"/>
            </a:pPr>
            <a:r>
              <a:rPr lang="de-DE" dirty="0"/>
              <a:t>Gewalt und Belästigung und damit verbundene psychosoziale Risiken beim Arbeitsschutzmanagement zu berücksichtigen;</a:t>
            </a:r>
          </a:p>
          <a:p>
            <a:pPr marL="342900" indent="-342900" algn="just">
              <a:buFont typeface="+mj-lt"/>
              <a:buAutoNum type="alphaLcParenR"/>
            </a:pPr>
            <a:r>
              <a:rPr lang="de-DE" dirty="0"/>
              <a:t>unter Beteiligung der Arbeitnehmer*innen sowie ihrer Vertretungen Gefahren zu ermitteln und die Risiken von Gewalt und Belästigung zu bewerten sowie Maßnahmen zu ihrer Verhinderung und Kontrolle zu ergreifen und</a:t>
            </a:r>
          </a:p>
          <a:p>
            <a:pPr marL="342900" indent="-342900" algn="just">
              <a:buFont typeface="+mj-lt"/>
              <a:buAutoNum type="alphaLcParenR"/>
            </a:pPr>
            <a:r>
              <a:rPr lang="de-DE" dirty="0"/>
              <a:t>den Arbeitnehmer*innen sowie anderen betroffenen Personen Informationen und Schulungen über die ermittelten Gefahren und Risiken von Gewalt und Belästigung und die damit verbundenen Präventions- und Schutzmaßnahmen bereitzustellen…..</a:t>
            </a:r>
          </a:p>
          <a:p>
            <a:endParaRPr lang="de-DE" b="1" dirty="0"/>
          </a:p>
          <a:p>
            <a:endParaRPr lang="de-DE" dirty="0"/>
          </a:p>
        </p:txBody>
      </p:sp>
      <p:pic>
        <p:nvPicPr>
          <p:cNvPr id="5" name="Grafik 4" descr="Lupe">
            <a:extLst>
              <a:ext uri="{FF2B5EF4-FFF2-40B4-BE49-F238E27FC236}">
                <a16:creationId xmlns:a16="http://schemas.microsoft.com/office/drawing/2014/main" id="{75822031-AAA5-4073-AA0B-E32EC734FC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53200" y="1340768"/>
            <a:ext cx="914400" cy="914400"/>
          </a:xfrm>
          <a:prstGeom prst="rect">
            <a:avLst/>
          </a:prstGeom>
        </p:spPr>
      </p:pic>
    </p:spTree>
    <p:extLst>
      <p:ext uri="{BB962C8B-B14F-4D97-AF65-F5344CB8AC3E}">
        <p14:creationId xmlns:p14="http://schemas.microsoft.com/office/powerpoint/2010/main" val="1385860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2407C4-9C59-499A-81D4-17D868BE0836}"/>
              </a:ext>
            </a:extLst>
          </p:cNvPr>
          <p:cNvSpPr>
            <a:spLocks noGrp="1"/>
          </p:cNvSpPr>
          <p:nvPr>
            <p:ph type="title"/>
          </p:nvPr>
        </p:nvSpPr>
        <p:spPr/>
        <p:txBody>
          <a:bodyPr/>
          <a:lstStyle/>
          <a:p>
            <a:r>
              <a:rPr lang="de-DE" kern="0" dirty="0"/>
              <a:t>Sexualisierte Diskriminierung und Gewalt am Arbeitsplatz</a:t>
            </a:r>
            <a:br>
              <a:rPr lang="de-DE" kern="0" dirty="0"/>
            </a:br>
            <a:r>
              <a:rPr lang="de-DE" sz="2800" kern="0" dirty="0"/>
              <a:t> </a:t>
            </a:r>
            <a:r>
              <a:rPr lang="de-DE" sz="1400" kern="0" dirty="0"/>
              <a:t>5.    </a:t>
            </a:r>
            <a:r>
              <a:rPr lang="de-DE" sz="1400" dirty="0"/>
              <a:t>Pflichten im Arbeitsverhältnis – Organisationspflichten des Arbeitgebers</a:t>
            </a:r>
          </a:p>
        </p:txBody>
      </p:sp>
      <p:sp>
        <p:nvSpPr>
          <p:cNvPr id="3" name="Inhaltsplatzhalter 2">
            <a:extLst>
              <a:ext uri="{FF2B5EF4-FFF2-40B4-BE49-F238E27FC236}">
                <a16:creationId xmlns:a16="http://schemas.microsoft.com/office/drawing/2014/main" id="{B02C3DF2-9E22-4832-85A1-2B55BC9CB615}"/>
              </a:ext>
            </a:extLst>
          </p:cNvPr>
          <p:cNvSpPr>
            <a:spLocks noGrp="1"/>
          </p:cNvSpPr>
          <p:nvPr>
            <p:ph idx="1"/>
          </p:nvPr>
        </p:nvSpPr>
        <p:spPr/>
        <p:txBody>
          <a:bodyPr/>
          <a:lstStyle/>
          <a:p>
            <a:endParaRPr lang="de-DE" dirty="0"/>
          </a:p>
          <a:p>
            <a:endParaRPr lang="de-DE" dirty="0"/>
          </a:p>
          <a:p>
            <a:endParaRPr lang="de-DE" dirty="0"/>
          </a:p>
          <a:p>
            <a:endParaRPr lang="de-DE" dirty="0"/>
          </a:p>
          <a:p>
            <a:endParaRPr lang="de-DE" dirty="0"/>
          </a:p>
          <a:p>
            <a:endParaRPr lang="de-DE" dirty="0"/>
          </a:p>
          <a:p>
            <a:endParaRPr lang="de-DE" dirty="0"/>
          </a:p>
          <a:p>
            <a:endParaRPr lang="de-DE" dirty="0"/>
          </a:p>
          <a:p>
            <a:pPr algn="ctr"/>
            <a:r>
              <a:rPr lang="de-DE" b="1" dirty="0"/>
              <a:t>Einbindung in das Arbeitsschutzmanagement </a:t>
            </a:r>
          </a:p>
          <a:p>
            <a:pPr algn="ctr"/>
            <a:r>
              <a:rPr lang="de-DE" b="1" dirty="0"/>
              <a:t>wird bisher vernachlässigt;</a:t>
            </a:r>
          </a:p>
          <a:p>
            <a:pPr algn="ctr"/>
            <a:r>
              <a:rPr lang="de-DE" b="1" i="1" dirty="0"/>
              <a:t>„Gewalt-/</a:t>
            </a:r>
            <a:r>
              <a:rPr lang="de-DE" b="1" i="1" dirty="0" err="1"/>
              <a:t>Diskrminierungsschutz</a:t>
            </a:r>
            <a:r>
              <a:rPr lang="de-DE" b="1" i="1" dirty="0"/>
              <a:t> ist Teil des Arbeitsschutzes“ </a:t>
            </a:r>
            <a:endParaRPr lang="de-DE" b="1" dirty="0"/>
          </a:p>
          <a:p>
            <a:pPr algn="ctr"/>
            <a:r>
              <a:rPr lang="de-DE" b="1" dirty="0"/>
              <a:t>Einbeziehung der Risiken von Gewalt und Belästigung</a:t>
            </a:r>
          </a:p>
          <a:p>
            <a:pPr algn="ctr"/>
            <a:r>
              <a:rPr lang="de-DE" b="1" dirty="0"/>
              <a:t>in die Gefährdungsbeurteilung</a:t>
            </a:r>
          </a:p>
          <a:p>
            <a:pPr algn="ctr"/>
            <a:endParaRPr lang="de-DE" b="1" dirty="0"/>
          </a:p>
          <a:p>
            <a:pPr algn="ctr"/>
            <a:r>
              <a:rPr lang="de-DE" b="1" dirty="0"/>
              <a:t>Art. 10 Buchstabe h) des ILO-Übereinkommens Nr. 190 –</a:t>
            </a:r>
          </a:p>
          <a:p>
            <a:pPr algn="ctr"/>
            <a:r>
              <a:rPr lang="de-DE" b="1" dirty="0"/>
              <a:t>Eingreifen der Arbeitsschutzbehörden</a:t>
            </a:r>
          </a:p>
          <a:p>
            <a:pPr algn="ctr"/>
            <a:endParaRPr lang="de-DE" b="1" dirty="0"/>
          </a:p>
        </p:txBody>
      </p:sp>
      <p:pic>
        <p:nvPicPr>
          <p:cNvPr id="7" name="Grafik 6" descr="Glühbirne und Zahnrad">
            <a:extLst>
              <a:ext uri="{FF2B5EF4-FFF2-40B4-BE49-F238E27FC236}">
                <a16:creationId xmlns:a16="http://schemas.microsoft.com/office/drawing/2014/main" id="{3869D856-03CF-46C6-AF5E-3B939C4B5A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67100" y="1988840"/>
            <a:ext cx="1176908" cy="1224136"/>
          </a:xfrm>
          <a:prstGeom prst="rect">
            <a:avLst/>
          </a:prstGeom>
        </p:spPr>
      </p:pic>
    </p:spTree>
    <p:extLst>
      <p:ext uri="{BB962C8B-B14F-4D97-AF65-F5344CB8AC3E}">
        <p14:creationId xmlns:p14="http://schemas.microsoft.com/office/powerpoint/2010/main" val="189648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Ablauf</a:t>
            </a:r>
          </a:p>
        </p:txBody>
      </p:sp>
      <p:sp>
        <p:nvSpPr>
          <p:cNvPr id="3" name="Inhaltsplatzhalter 2"/>
          <p:cNvSpPr>
            <a:spLocks noGrp="1"/>
          </p:cNvSpPr>
          <p:nvPr>
            <p:ph idx="1"/>
          </p:nvPr>
        </p:nvSpPr>
        <p:spPr/>
        <p:txBody>
          <a:bodyPr>
            <a:normAutofit fontScale="77500" lnSpcReduction="20000"/>
          </a:bodyPr>
          <a:lstStyle/>
          <a:p>
            <a:pPr marL="0" indent="0">
              <a:lnSpc>
                <a:spcPct val="150000"/>
              </a:lnSpc>
              <a:spcBef>
                <a:spcPts val="600"/>
              </a:spcBef>
              <a:spcAft>
                <a:spcPts val="600"/>
              </a:spcAft>
              <a:buNone/>
            </a:pPr>
            <a:r>
              <a:rPr lang="de-DE" sz="2300" kern="1200" dirty="0"/>
              <a:t>1. Zahlen und Fakten</a:t>
            </a:r>
          </a:p>
          <a:p>
            <a:pPr marL="0" indent="0">
              <a:lnSpc>
                <a:spcPct val="150000"/>
              </a:lnSpc>
              <a:spcBef>
                <a:spcPts val="600"/>
              </a:spcBef>
              <a:spcAft>
                <a:spcPts val="600"/>
              </a:spcAft>
              <a:buNone/>
            </a:pPr>
            <a:r>
              <a:rPr lang="de-DE" sz="2300" kern="1200" dirty="0"/>
              <a:t>2. ILO-Übereinkommen Nr. 190</a:t>
            </a:r>
          </a:p>
          <a:p>
            <a:pPr marL="0" indent="0">
              <a:lnSpc>
                <a:spcPct val="150000"/>
              </a:lnSpc>
              <a:spcBef>
                <a:spcPts val="600"/>
              </a:spcBef>
              <a:spcAft>
                <a:spcPts val="600"/>
              </a:spcAft>
              <a:buNone/>
            </a:pPr>
            <a:r>
              <a:rPr lang="de-DE" sz="2300" kern="1200" dirty="0"/>
              <a:t>3. Begriffsbestimmungen</a:t>
            </a:r>
          </a:p>
          <a:p>
            <a:pPr marL="0" indent="0">
              <a:lnSpc>
                <a:spcPct val="150000"/>
              </a:lnSpc>
              <a:spcBef>
                <a:spcPts val="600"/>
              </a:spcBef>
              <a:spcAft>
                <a:spcPts val="600"/>
              </a:spcAft>
              <a:buNone/>
            </a:pPr>
            <a:r>
              <a:rPr lang="de-DE" sz="2300" kern="1200" dirty="0"/>
              <a:t>4. Folgen</a:t>
            </a:r>
          </a:p>
          <a:p>
            <a:pPr marL="0" indent="0">
              <a:lnSpc>
                <a:spcPct val="150000"/>
              </a:lnSpc>
              <a:spcBef>
                <a:spcPts val="600"/>
              </a:spcBef>
              <a:spcAft>
                <a:spcPts val="600"/>
              </a:spcAft>
              <a:buNone/>
            </a:pPr>
            <a:r>
              <a:rPr lang="de-DE" sz="2300" kern="1200" dirty="0"/>
              <a:t>5. Pflichten im Arbeitsverhältnis</a:t>
            </a:r>
          </a:p>
          <a:p>
            <a:pPr marL="0" indent="0">
              <a:lnSpc>
                <a:spcPct val="150000"/>
              </a:lnSpc>
              <a:spcBef>
                <a:spcPts val="600"/>
              </a:spcBef>
              <a:spcAft>
                <a:spcPts val="600"/>
              </a:spcAft>
              <a:buNone/>
            </a:pPr>
            <a:r>
              <a:rPr lang="de-DE" sz="2300" kern="1200" dirty="0"/>
              <a:t>6. Reaktionsmöglichkeiten</a:t>
            </a:r>
          </a:p>
          <a:p>
            <a:pPr marL="0" indent="0">
              <a:lnSpc>
                <a:spcPct val="150000"/>
              </a:lnSpc>
              <a:spcBef>
                <a:spcPts val="600"/>
              </a:spcBef>
              <a:spcAft>
                <a:spcPts val="600"/>
              </a:spcAft>
              <a:buNone/>
            </a:pPr>
            <a:r>
              <a:rPr lang="de-DE" sz="2300" kern="1200" dirty="0"/>
              <a:t>7. Folgen für den Arbeitgeber bei unzureichenden Maßnahmen</a:t>
            </a:r>
          </a:p>
          <a:p>
            <a:pPr marL="0" indent="0">
              <a:lnSpc>
                <a:spcPct val="150000"/>
              </a:lnSpc>
              <a:buNone/>
            </a:pPr>
            <a:endParaRPr lang="de-DE" sz="2400" dirty="0">
              <a:latin typeface="Lucida Sans Unicode" pitchFamily="34" charset="0"/>
            </a:endParaRPr>
          </a:p>
          <a:p>
            <a:pPr marL="0" indent="0">
              <a:lnSpc>
                <a:spcPct val="150000"/>
              </a:lnSpc>
              <a:buNone/>
            </a:pPr>
            <a:r>
              <a:rPr lang="de-DE" sz="4000" dirty="0"/>
              <a:t>	</a:t>
            </a:r>
          </a:p>
          <a:p>
            <a:pPr marL="0" indent="0">
              <a:buNone/>
            </a:pPr>
            <a:endParaRPr lang="de-DE" sz="4000" dirty="0"/>
          </a:p>
          <a:p>
            <a:pPr marL="0" indent="0">
              <a:buNone/>
            </a:pPr>
            <a:endParaRPr lang="de-DE" dirty="0"/>
          </a:p>
        </p:txBody>
      </p:sp>
    </p:spTree>
    <p:extLst>
      <p:ext uri="{BB962C8B-B14F-4D97-AF65-F5344CB8AC3E}">
        <p14:creationId xmlns:p14="http://schemas.microsoft.com/office/powerpoint/2010/main" val="1875522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7176A4-180A-44D7-9E61-AD7C0B2341B3}"/>
              </a:ext>
            </a:extLst>
          </p:cNvPr>
          <p:cNvSpPr>
            <a:spLocks noGrp="1"/>
          </p:cNvSpPr>
          <p:nvPr>
            <p:ph type="title"/>
          </p:nvPr>
        </p:nvSpPr>
        <p:spPr/>
        <p:txBody>
          <a:bodyPr/>
          <a:lstStyle/>
          <a:p>
            <a:r>
              <a:rPr lang="de-DE" dirty="0"/>
              <a:t>Sexualisierte Diskriminierung und Gewalt am Arbeitsplatz</a:t>
            </a:r>
            <a:br>
              <a:rPr lang="de-DE" sz="1400" dirty="0"/>
            </a:br>
            <a:r>
              <a:rPr lang="de-DE" sz="1400" dirty="0"/>
              <a:t> 5.    Pflichten im Arbeitsverhältnis – Organisationspflichten des Arbeitgebers</a:t>
            </a:r>
          </a:p>
        </p:txBody>
      </p:sp>
      <p:sp>
        <p:nvSpPr>
          <p:cNvPr id="3" name="Inhaltsplatzhalter 2">
            <a:extLst>
              <a:ext uri="{FF2B5EF4-FFF2-40B4-BE49-F238E27FC236}">
                <a16:creationId xmlns:a16="http://schemas.microsoft.com/office/drawing/2014/main" id="{88392823-2AA5-4C89-ADF1-23963FC45946}"/>
              </a:ext>
            </a:extLst>
          </p:cNvPr>
          <p:cNvSpPr>
            <a:spLocks noGrp="1"/>
          </p:cNvSpPr>
          <p:nvPr>
            <p:ph idx="1"/>
          </p:nvPr>
        </p:nvSpPr>
        <p:spPr/>
        <p:txBody>
          <a:bodyPr/>
          <a:lstStyle/>
          <a:p>
            <a:pPr marL="285750" indent="-285750">
              <a:buFont typeface="Wingdings" panose="05000000000000000000" pitchFamily="2" charset="2"/>
              <a:buChar char="Ø"/>
            </a:pPr>
            <a:endParaRPr lang="de-DE" dirty="0"/>
          </a:p>
          <a:p>
            <a:pPr marL="285750" indent="-285750">
              <a:buFont typeface="Wingdings" panose="05000000000000000000" pitchFamily="2" charset="2"/>
              <a:buChar char="Ø"/>
            </a:pPr>
            <a:r>
              <a:rPr lang="de-DE" dirty="0"/>
              <a:t>Schaffung von Strukturen/Bereitstellung von Ansprechpersonen und Installation von standardisierten Verfahrensabläufen bei Auftreten von Diskriminierungsfällen</a:t>
            </a:r>
          </a:p>
          <a:p>
            <a:endParaRPr lang="de-DE" dirty="0"/>
          </a:p>
          <a:p>
            <a:endParaRPr lang="de-DE" dirty="0"/>
          </a:p>
          <a:p>
            <a:endParaRPr lang="de-DE" dirty="0"/>
          </a:p>
          <a:p>
            <a:endParaRPr lang="de-DE" dirty="0"/>
          </a:p>
          <a:p>
            <a:endParaRPr lang="de-DE" dirty="0"/>
          </a:p>
          <a:p>
            <a:endParaRPr lang="de-DE" dirty="0"/>
          </a:p>
          <a:p>
            <a:pPr algn="ctr"/>
            <a:r>
              <a:rPr lang="de-DE" sz="2000" i="1" dirty="0"/>
              <a:t>Interne Untersuchung von Diskriminierungsfällen</a:t>
            </a:r>
          </a:p>
          <a:p>
            <a:endParaRPr lang="de-DE" dirty="0"/>
          </a:p>
          <a:p>
            <a:endParaRPr lang="de-DE" dirty="0"/>
          </a:p>
          <a:p>
            <a:endParaRPr lang="de-DE" dirty="0"/>
          </a:p>
        </p:txBody>
      </p:sp>
      <p:sp>
        <p:nvSpPr>
          <p:cNvPr id="5" name="Pfeil: nach unten 4">
            <a:extLst>
              <a:ext uri="{FF2B5EF4-FFF2-40B4-BE49-F238E27FC236}">
                <a16:creationId xmlns:a16="http://schemas.microsoft.com/office/drawing/2014/main" id="{6A51BD87-9238-45B7-B0C8-33B101EE2D02}"/>
              </a:ext>
            </a:extLst>
          </p:cNvPr>
          <p:cNvSpPr/>
          <p:nvPr/>
        </p:nvSpPr>
        <p:spPr bwMode="auto">
          <a:xfrm>
            <a:off x="3564260" y="2348880"/>
            <a:ext cx="360040" cy="1215008"/>
          </a:xfrm>
          <a:prstGeom prst="down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a:ln>
                <a:noFill/>
              </a:ln>
              <a:solidFill>
                <a:schemeClr val="tx1"/>
              </a:solidFill>
              <a:effectLst/>
              <a:latin typeface="Lucida Sans Unicode" pitchFamily="34" charset="0"/>
            </a:endParaRPr>
          </a:p>
        </p:txBody>
      </p:sp>
      <p:sp>
        <p:nvSpPr>
          <p:cNvPr id="6" name="Pfeil: nach unten 5">
            <a:extLst>
              <a:ext uri="{FF2B5EF4-FFF2-40B4-BE49-F238E27FC236}">
                <a16:creationId xmlns:a16="http://schemas.microsoft.com/office/drawing/2014/main" id="{C0DD9F99-09FC-4477-BADF-15DC09F70073}"/>
              </a:ext>
            </a:extLst>
          </p:cNvPr>
          <p:cNvSpPr/>
          <p:nvPr/>
        </p:nvSpPr>
        <p:spPr bwMode="auto">
          <a:xfrm>
            <a:off x="3419872" y="2564904"/>
            <a:ext cx="720080" cy="838200"/>
          </a:xfrm>
          <a:prstGeom prst="downArrow">
            <a:avLst/>
          </a:prstGeom>
          <a:solidFill>
            <a:srgbClr val="008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a:ln>
                <a:noFill/>
              </a:ln>
              <a:solidFill>
                <a:schemeClr val="tx1"/>
              </a:solidFill>
              <a:effectLst/>
              <a:latin typeface="Lucida Sans Unicode" pitchFamily="34" charset="0"/>
            </a:endParaRPr>
          </a:p>
        </p:txBody>
      </p:sp>
    </p:spTree>
    <p:extLst>
      <p:ext uri="{BB962C8B-B14F-4D97-AF65-F5344CB8AC3E}">
        <p14:creationId xmlns:p14="http://schemas.microsoft.com/office/powerpoint/2010/main" val="1413749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73E73D-35A4-439B-9CDB-03117F066A13}"/>
              </a:ext>
            </a:extLst>
          </p:cNvPr>
          <p:cNvSpPr>
            <a:spLocks noGrp="1"/>
          </p:cNvSpPr>
          <p:nvPr>
            <p:ph type="title"/>
          </p:nvPr>
        </p:nvSpPr>
        <p:spPr/>
        <p:txBody>
          <a:bodyPr/>
          <a:lstStyle/>
          <a:p>
            <a:r>
              <a:rPr lang="de-DE" dirty="0"/>
              <a:t>Sexualisierte Diskriminierung und Gewalt am Arbeitsplatz</a:t>
            </a:r>
            <a:br>
              <a:rPr lang="de-DE" dirty="0"/>
            </a:br>
            <a:r>
              <a:rPr lang="de-DE" dirty="0"/>
              <a:t> </a:t>
            </a:r>
            <a:r>
              <a:rPr lang="de-DE" sz="1400" dirty="0"/>
              <a:t>5.    Pflichten im Arbeitsverhältnis – Organisationspflichten des Arbeitgebers</a:t>
            </a:r>
          </a:p>
        </p:txBody>
      </p:sp>
      <p:sp>
        <p:nvSpPr>
          <p:cNvPr id="3" name="Inhaltsplatzhalter 2">
            <a:extLst>
              <a:ext uri="{FF2B5EF4-FFF2-40B4-BE49-F238E27FC236}">
                <a16:creationId xmlns:a16="http://schemas.microsoft.com/office/drawing/2014/main" id="{AAFD4698-B072-4C3E-97BF-F0656D795637}"/>
              </a:ext>
            </a:extLst>
          </p:cNvPr>
          <p:cNvSpPr>
            <a:spLocks noGrp="1"/>
          </p:cNvSpPr>
          <p:nvPr>
            <p:ph idx="1"/>
          </p:nvPr>
        </p:nvSpPr>
        <p:spPr/>
        <p:txBody>
          <a:bodyPr/>
          <a:lstStyle/>
          <a:p>
            <a:pPr marL="285750" indent="-285750">
              <a:buFont typeface="Wingdings" panose="05000000000000000000" pitchFamily="2" charset="2"/>
              <a:buChar char="§"/>
            </a:pPr>
            <a:r>
              <a:rPr lang="de-DE" dirty="0"/>
              <a:t>Ziel der internen Untersuchung: Ergreifen von Maßnahmen bei einem begründetem Verdacht, um betroffene*n Beschäftigte*n </a:t>
            </a:r>
            <a:r>
              <a:rPr lang="de-DE" b="1" dirty="0"/>
              <a:t>sofort </a:t>
            </a:r>
            <a:r>
              <a:rPr lang="de-DE" dirty="0"/>
              <a:t>vor weiteren Nachteilen zu schützen und gegen weitere Belästigungen vorzugehen</a:t>
            </a:r>
          </a:p>
          <a:p>
            <a:endParaRPr lang="de-DE" dirty="0"/>
          </a:p>
          <a:p>
            <a:pPr marL="285750" indent="-285750">
              <a:buFont typeface="Wingdings" panose="05000000000000000000" pitchFamily="2" charset="2"/>
              <a:buChar char="Ø"/>
            </a:pPr>
            <a:r>
              <a:rPr lang="de-DE" dirty="0"/>
              <a:t>Ermitteln des Sachverhalts</a:t>
            </a:r>
          </a:p>
          <a:p>
            <a:pPr marL="285750" indent="-285750">
              <a:buFont typeface="Wingdings" panose="05000000000000000000" pitchFamily="2" charset="2"/>
              <a:buChar char="Ø"/>
            </a:pPr>
            <a:r>
              <a:rPr lang="de-DE" dirty="0"/>
              <a:t>Identifikation der verantwortlichen Personen</a:t>
            </a:r>
          </a:p>
          <a:p>
            <a:pPr marL="285750" indent="-285750">
              <a:buFont typeface="Wingdings" panose="05000000000000000000" pitchFamily="2" charset="2"/>
              <a:buChar char="Ø"/>
            </a:pPr>
            <a:r>
              <a:rPr lang="de-DE" dirty="0"/>
              <a:t>Prüfen und Ergreifen von Sofortmaßnahmen</a:t>
            </a:r>
          </a:p>
          <a:p>
            <a:pPr marL="285750" indent="-285750">
              <a:buFont typeface="Wingdings" panose="05000000000000000000" pitchFamily="2" charset="2"/>
              <a:buChar char="Ø"/>
            </a:pPr>
            <a:r>
              <a:rPr lang="de-DE" dirty="0"/>
              <a:t>Prüfen, ob ein internes Verfahren eingeleitet wird</a:t>
            </a:r>
          </a:p>
          <a:p>
            <a:pPr marL="285750" indent="-285750">
              <a:buFont typeface="Wingdings" panose="05000000000000000000" pitchFamily="2" charset="2"/>
              <a:buChar char="Ø"/>
            </a:pPr>
            <a:r>
              <a:rPr lang="de-DE" dirty="0"/>
              <a:t>Ergreifen der angemessenen Maßnahmen nach Abschluss der Ermittlungen</a:t>
            </a:r>
          </a:p>
          <a:p>
            <a:pPr marL="285750" indent="-285750">
              <a:buFont typeface="Wingdings" panose="05000000000000000000" pitchFamily="2" charset="2"/>
              <a:buChar char="Ø"/>
            </a:pPr>
            <a:r>
              <a:rPr lang="de-DE" dirty="0"/>
              <a:t>Präventionseffekt</a:t>
            </a:r>
          </a:p>
          <a:p>
            <a:endParaRPr lang="de-DE" dirty="0"/>
          </a:p>
          <a:p>
            <a:pPr marL="285750" indent="-285750">
              <a:buFont typeface="Wingdings" panose="05000000000000000000" pitchFamily="2" charset="2"/>
              <a:buChar char="§"/>
            </a:pPr>
            <a:r>
              <a:rPr lang="de-DE" sz="1200" dirty="0"/>
              <a:t>Besonderheiten bei der internen Untersuchung: Schutz und Fürsorge für die*den betroffene*n Beschäftigten – insbesondere bei der Befragung der betroffenen Person (z.B. Befragung durch zwei Personen unterschiedlichen Geschlechts und Möglichkeit einer psychologischen Begleitung)</a:t>
            </a:r>
          </a:p>
          <a:p>
            <a:pPr marL="285750" indent="-285750">
              <a:buFont typeface="Wingdings" panose="05000000000000000000" pitchFamily="2" charset="2"/>
              <a:buChar char="§"/>
            </a:pPr>
            <a:r>
              <a:rPr lang="de-DE" sz="1200" dirty="0"/>
              <a:t>auch Fürsorgepflichten des Arbeitgebers gegenüber der beschuldigten Person aus </a:t>
            </a:r>
            <a:br>
              <a:rPr lang="de-DE" sz="1200" dirty="0"/>
            </a:br>
            <a:r>
              <a:rPr lang="de-DE" sz="1200" dirty="0"/>
              <a:t>§ 241 Abs. 2 BGB während der internen Untersuchung (z.B. keine unzumutbaren Untersuchungen)</a:t>
            </a:r>
          </a:p>
          <a:p>
            <a:pPr marL="285750" indent="-285750">
              <a:buFont typeface="Wingdings" panose="05000000000000000000" pitchFamily="2" charset="2"/>
              <a:buChar char="§"/>
            </a:pPr>
            <a:r>
              <a:rPr lang="de-DE" sz="1200" dirty="0"/>
              <a:t>Belehrungen bei Befragung der Person und ggfs. Ausdehnung auf Sicherung von Beweismitteln unter Einhaltung der Grenzen des Datenschutzrechts</a:t>
            </a:r>
          </a:p>
          <a:p>
            <a:pPr marL="285750" indent="-285750">
              <a:buFont typeface="Wingdings" panose="05000000000000000000" pitchFamily="2" charset="2"/>
              <a:buChar char="§"/>
            </a:pPr>
            <a:endParaRPr lang="de-DE" dirty="0"/>
          </a:p>
          <a:p>
            <a:pPr marL="285750" indent="-285750">
              <a:buFont typeface="Wingdings" panose="05000000000000000000" pitchFamily="2" charset="2"/>
              <a:buChar char="§"/>
            </a:pPr>
            <a:endParaRPr lang="de-DE" dirty="0"/>
          </a:p>
          <a:p>
            <a:endParaRPr lang="de-DE" dirty="0"/>
          </a:p>
          <a:p>
            <a:pPr marL="285750" indent="-285750">
              <a:buFont typeface="Arial" panose="020B0604020202020204" pitchFamily="34" charset="0"/>
              <a:buChar char="•"/>
            </a:pPr>
            <a:endParaRPr lang="de-DE" dirty="0"/>
          </a:p>
        </p:txBody>
      </p:sp>
    </p:spTree>
    <p:extLst>
      <p:ext uri="{BB962C8B-B14F-4D97-AF65-F5344CB8AC3E}">
        <p14:creationId xmlns:p14="http://schemas.microsoft.com/office/powerpoint/2010/main" val="3802820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9DAD88-61A6-4882-9BD5-C904201E90AA}"/>
              </a:ext>
            </a:extLst>
          </p:cNvPr>
          <p:cNvSpPr>
            <a:spLocks noGrp="1"/>
          </p:cNvSpPr>
          <p:nvPr>
            <p:ph type="title"/>
          </p:nvPr>
        </p:nvSpPr>
        <p:spPr/>
        <p:txBody>
          <a:bodyPr/>
          <a:lstStyle/>
          <a:p>
            <a:r>
              <a:rPr lang="de-DE" dirty="0"/>
              <a:t>Sexualisierte Diskriminierung und Gewalt am Arbeitsplatz</a:t>
            </a:r>
            <a:br>
              <a:rPr lang="de-DE" dirty="0"/>
            </a:br>
            <a:r>
              <a:rPr lang="de-DE" dirty="0"/>
              <a:t> </a:t>
            </a:r>
            <a:r>
              <a:rPr lang="de-DE" sz="1400" dirty="0"/>
              <a:t>5.    Pflichten im Arbeitsverhältnis – Organisationspflichten des Arbeitgebers</a:t>
            </a:r>
          </a:p>
        </p:txBody>
      </p:sp>
      <p:sp>
        <p:nvSpPr>
          <p:cNvPr id="3" name="Inhaltsplatzhalter 2">
            <a:extLst>
              <a:ext uri="{FF2B5EF4-FFF2-40B4-BE49-F238E27FC236}">
                <a16:creationId xmlns:a16="http://schemas.microsoft.com/office/drawing/2014/main" id="{1CBBFA82-E360-4353-A4DC-7A11BC9A5305}"/>
              </a:ext>
            </a:extLst>
          </p:cNvPr>
          <p:cNvSpPr>
            <a:spLocks noGrp="1"/>
          </p:cNvSpPr>
          <p:nvPr>
            <p:ph idx="1"/>
          </p:nvPr>
        </p:nvSpPr>
        <p:spPr/>
        <p:txBody>
          <a:bodyPr/>
          <a:lstStyle/>
          <a:p>
            <a:endParaRPr lang="de-DE" dirty="0"/>
          </a:p>
          <a:p>
            <a:pPr marL="285750" indent="-285750">
              <a:buFont typeface="Wingdings" panose="05000000000000000000" pitchFamily="2" charset="2"/>
              <a:buChar char="Ø"/>
            </a:pPr>
            <a:r>
              <a:rPr lang="de-DE" dirty="0"/>
              <a:t>Fünf „goldene Regeln“ für die Ermittlungen:</a:t>
            </a:r>
          </a:p>
          <a:p>
            <a:endParaRPr lang="de-DE" dirty="0"/>
          </a:p>
          <a:p>
            <a:pPr marL="285750" indent="-285750">
              <a:buFont typeface="Courier New" panose="02070309020205020404" pitchFamily="49" charset="0"/>
              <a:buChar char="o"/>
            </a:pPr>
            <a:r>
              <a:rPr lang="de-DE" dirty="0"/>
              <a:t>Gespräche wörtlich protokollieren</a:t>
            </a:r>
          </a:p>
          <a:p>
            <a:pPr marL="285750" indent="-285750">
              <a:buFont typeface="Courier New" panose="02070309020205020404" pitchFamily="49" charset="0"/>
              <a:buChar char="o"/>
            </a:pPr>
            <a:r>
              <a:rPr lang="de-DE" dirty="0"/>
              <a:t>Alle Ermittlungsschritte und Zwischenergebnisse dokumentieren</a:t>
            </a:r>
          </a:p>
          <a:p>
            <a:pPr marL="285750" indent="-285750">
              <a:buFont typeface="Courier New" panose="02070309020205020404" pitchFamily="49" charset="0"/>
              <a:buChar char="o"/>
            </a:pPr>
            <a:r>
              <a:rPr lang="de-DE" dirty="0"/>
              <a:t>Personenkreis der einbezogenen Personen klein halten</a:t>
            </a:r>
          </a:p>
          <a:p>
            <a:pPr marL="285750" indent="-285750">
              <a:buFont typeface="Courier New" panose="02070309020205020404" pitchFamily="49" charset="0"/>
              <a:buChar char="o"/>
            </a:pPr>
            <a:r>
              <a:rPr lang="de-DE" dirty="0"/>
              <a:t>Ermittlungen zügig führen</a:t>
            </a:r>
          </a:p>
          <a:p>
            <a:pPr marL="285750" indent="-285750">
              <a:buFont typeface="Courier New" panose="02070309020205020404" pitchFamily="49" charset="0"/>
              <a:buChar char="o"/>
            </a:pPr>
            <a:r>
              <a:rPr lang="de-DE" dirty="0"/>
              <a:t>Rechtsbeistand/juristische Unterstützung hinzuziehen</a:t>
            </a:r>
          </a:p>
          <a:p>
            <a:r>
              <a:rPr lang="de-DE" sz="800" dirty="0"/>
              <a:t>(Krieger/Deckers, NZA 2018, 1161, 1163f.)</a:t>
            </a:r>
          </a:p>
        </p:txBody>
      </p:sp>
    </p:spTree>
    <p:extLst>
      <p:ext uri="{BB962C8B-B14F-4D97-AF65-F5344CB8AC3E}">
        <p14:creationId xmlns:p14="http://schemas.microsoft.com/office/powerpoint/2010/main" val="174656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768AF1-C422-4340-A0A7-A2E0AAB36057}"/>
              </a:ext>
            </a:extLst>
          </p:cNvPr>
          <p:cNvSpPr>
            <a:spLocks noGrp="1"/>
          </p:cNvSpPr>
          <p:nvPr>
            <p:ph type="title"/>
          </p:nvPr>
        </p:nvSpPr>
        <p:spPr>
          <a:xfrm>
            <a:off x="381000" y="381000"/>
            <a:ext cx="7503368" cy="838200"/>
          </a:xfrm>
        </p:spPr>
        <p:txBody>
          <a:bodyPr/>
          <a:lstStyle/>
          <a:p>
            <a:r>
              <a:rPr lang="de-DE" kern="0" dirty="0"/>
              <a:t>Sexualisierte Diskriminierung und Gewalt am Arbeitsplatz</a:t>
            </a:r>
            <a:br>
              <a:rPr lang="de-DE" kern="0" dirty="0"/>
            </a:br>
            <a:r>
              <a:rPr lang="de-DE" sz="1600" kern="0" dirty="0"/>
              <a:t> 5.    </a:t>
            </a:r>
            <a:r>
              <a:rPr lang="de-DE" sz="1600" dirty="0"/>
              <a:t>Pflichten im Arbeitsverhältnis – Organisationspflichten des Arbeitgebers</a:t>
            </a:r>
            <a:endParaRPr lang="de-DE" dirty="0"/>
          </a:p>
        </p:txBody>
      </p:sp>
      <p:pic>
        <p:nvPicPr>
          <p:cNvPr id="5" name="Inhaltsplatzhalter 4" descr="Nach rechts zeigender Zeigefinger mit Handrücken">
            <a:extLst>
              <a:ext uri="{FF2B5EF4-FFF2-40B4-BE49-F238E27FC236}">
                <a16:creationId xmlns:a16="http://schemas.microsoft.com/office/drawing/2014/main" id="{620BBC4A-8DFF-42D1-8C92-B6FA19796E37}"/>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1720" y="2780928"/>
            <a:ext cx="914400" cy="914400"/>
          </a:xfrm>
        </p:spPr>
      </p:pic>
      <p:sp>
        <p:nvSpPr>
          <p:cNvPr id="6" name="Textfeld 5">
            <a:extLst>
              <a:ext uri="{FF2B5EF4-FFF2-40B4-BE49-F238E27FC236}">
                <a16:creationId xmlns:a16="http://schemas.microsoft.com/office/drawing/2014/main" id="{E93CB0A8-AC82-4ECB-B447-A2EE898CFE37}"/>
              </a:ext>
            </a:extLst>
          </p:cNvPr>
          <p:cNvSpPr txBox="1"/>
          <p:nvPr/>
        </p:nvSpPr>
        <p:spPr>
          <a:xfrm>
            <a:off x="3347864" y="2007021"/>
            <a:ext cx="3960068" cy="2462213"/>
          </a:xfrm>
          <a:prstGeom prst="rect">
            <a:avLst/>
          </a:prstGeom>
          <a:noFill/>
        </p:spPr>
        <p:txBody>
          <a:bodyPr wrap="square" rtlCol="0">
            <a:spAutoFit/>
          </a:bodyPr>
          <a:lstStyle/>
          <a:p>
            <a:pPr algn="ctr"/>
            <a:r>
              <a:rPr lang="de-DE" dirty="0"/>
              <a:t>§ 12 AGG – Maßnahmen und Pflichten des Arbeitgebers</a:t>
            </a:r>
          </a:p>
          <a:p>
            <a:pPr algn="ctr"/>
            <a:endParaRPr lang="de-DE" dirty="0"/>
          </a:p>
          <a:p>
            <a:pPr algn="just"/>
            <a:r>
              <a:rPr lang="de-DE" dirty="0"/>
              <a:t>(3) Verstoßen Beschäftigte gegen das Benachteiligungsverbot des § 7 Abs. 1, so hat der Arbeitgeber die im Einzelfall geeigneten, erforderlichen und angemessenen Maßnahmen zur Unterbindung der Benachteiligung wie Abmahnung, Umsetzung, Versetzung oder Kündigung zu ergreifen.</a:t>
            </a:r>
          </a:p>
        </p:txBody>
      </p:sp>
      <p:pic>
        <p:nvPicPr>
          <p:cNvPr id="8" name="Grafik 7" descr="Ausrufezeichen">
            <a:extLst>
              <a:ext uri="{FF2B5EF4-FFF2-40B4-BE49-F238E27FC236}">
                <a16:creationId xmlns:a16="http://schemas.microsoft.com/office/drawing/2014/main" id="{01E88A20-6FE8-46E8-BFB0-A6E870AC344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07704" y="4683442"/>
            <a:ext cx="914400" cy="914400"/>
          </a:xfrm>
          <a:prstGeom prst="rect">
            <a:avLst/>
          </a:prstGeom>
        </p:spPr>
      </p:pic>
      <p:sp>
        <p:nvSpPr>
          <p:cNvPr id="9" name="Textfeld 8">
            <a:extLst>
              <a:ext uri="{FF2B5EF4-FFF2-40B4-BE49-F238E27FC236}">
                <a16:creationId xmlns:a16="http://schemas.microsoft.com/office/drawing/2014/main" id="{4A166D12-9EEC-4079-8F07-F8372AE52360}"/>
              </a:ext>
            </a:extLst>
          </p:cNvPr>
          <p:cNvSpPr txBox="1"/>
          <p:nvPr/>
        </p:nvSpPr>
        <p:spPr>
          <a:xfrm>
            <a:off x="3419872" y="4725144"/>
            <a:ext cx="3888060" cy="1508105"/>
          </a:xfrm>
          <a:prstGeom prst="rect">
            <a:avLst/>
          </a:prstGeom>
          <a:noFill/>
        </p:spPr>
        <p:txBody>
          <a:bodyPr wrap="square" rtlCol="0">
            <a:spAutoFit/>
          </a:bodyPr>
          <a:lstStyle/>
          <a:p>
            <a:pPr algn="ctr"/>
            <a:r>
              <a:rPr lang="de-DE" sz="3200" b="1" dirty="0"/>
              <a:t>Reaktion/Sanktion</a:t>
            </a:r>
          </a:p>
          <a:p>
            <a:pPr algn="ctr"/>
            <a:r>
              <a:rPr lang="de-DE" sz="2000" b="1" dirty="0"/>
              <a:t>- Ausschluss von Wiederholungen für die Zukunft -</a:t>
            </a:r>
          </a:p>
        </p:txBody>
      </p:sp>
    </p:spTree>
    <p:extLst>
      <p:ext uri="{BB962C8B-B14F-4D97-AF65-F5344CB8AC3E}">
        <p14:creationId xmlns:p14="http://schemas.microsoft.com/office/powerpoint/2010/main" val="3639464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CF1DA9-6FD1-40BD-A4B4-100D8104ADFA}"/>
              </a:ext>
            </a:extLst>
          </p:cNvPr>
          <p:cNvSpPr>
            <a:spLocks noGrp="1"/>
          </p:cNvSpPr>
          <p:nvPr>
            <p:ph type="title"/>
          </p:nvPr>
        </p:nvSpPr>
        <p:spPr/>
        <p:txBody>
          <a:bodyPr/>
          <a:lstStyle/>
          <a:p>
            <a:r>
              <a:rPr lang="de-DE" dirty="0"/>
              <a:t>Sexualisierte Diskriminierung und Gewalt am Arbeitsplatz</a:t>
            </a:r>
            <a:br>
              <a:rPr lang="de-DE" dirty="0"/>
            </a:br>
            <a:r>
              <a:rPr lang="de-DE" dirty="0"/>
              <a:t> </a:t>
            </a:r>
            <a:r>
              <a:rPr lang="de-DE" sz="1400" dirty="0"/>
              <a:t>6.    Reaktionsmöglichkeiten des Arbeitgebers – immer eine Frage des Einzelfalles</a:t>
            </a:r>
          </a:p>
        </p:txBody>
      </p:sp>
      <p:sp>
        <p:nvSpPr>
          <p:cNvPr id="3" name="Inhaltsplatzhalter 2">
            <a:extLst>
              <a:ext uri="{FF2B5EF4-FFF2-40B4-BE49-F238E27FC236}">
                <a16:creationId xmlns:a16="http://schemas.microsoft.com/office/drawing/2014/main" id="{F5BBC923-BA9C-427A-A720-7C2935712EB5}"/>
              </a:ext>
            </a:extLst>
          </p:cNvPr>
          <p:cNvSpPr>
            <a:spLocks noGrp="1"/>
          </p:cNvSpPr>
          <p:nvPr>
            <p:ph idx="1"/>
          </p:nvPr>
        </p:nvSpPr>
        <p:spPr/>
        <p:txBody>
          <a:bodyPr/>
          <a:lstStyle/>
          <a:p>
            <a:pPr marL="342900" indent="-342900">
              <a:buAutoNum type="arabicPeriod"/>
            </a:pPr>
            <a:r>
              <a:rPr lang="de-DE" dirty="0"/>
              <a:t>Geeignetheit der Maßnahme: </a:t>
            </a:r>
          </a:p>
          <a:p>
            <a:r>
              <a:rPr lang="de-DE" dirty="0"/>
              <a:t>Maßnahmen sind als geeignet anzusehen, von denen der Arbeitgeber annehmen darf, dass sie die sexuelle Belästigung für die Zukunft abstellen, d.h. eine Wiederholung ausschließen. </a:t>
            </a:r>
            <a:endParaRPr lang="de-DE" dirty="0">
              <a:highlight>
                <a:srgbClr val="FFFF00"/>
              </a:highlight>
            </a:endParaRPr>
          </a:p>
          <a:p>
            <a:endParaRPr lang="de-DE" dirty="0">
              <a:highlight>
                <a:srgbClr val="FFFF00"/>
              </a:highlight>
            </a:endParaRPr>
          </a:p>
          <a:p>
            <a:pPr marL="342900" indent="-342900">
              <a:buFont typeface="+mj-lt"/>
              <a:buAutoNum type="alphaLcParenR"/>
            </a:pPr>
            <a:r>
              <a:rPr lang="de-DE" dirty="0"/>
              <a:t>besondere Täter-Opfer-Beziehung (z.B. Umsetzung, Versetzung, Änderungskündigung zur Änderung des Arbeitsortes und ggfs. Abmahnung)</a:t>
            </a:r>
          </a:p>
          <a:p>
            <a:pPr marL="342900" indent="-342900">
              <a:buFont typeface="+mj-lt"/>
              <a:buAutoNum type="alphaLcParenR"/>
            </a:pPr>
            <a:r>
              <a:rPr lang="de-DE" dirty="0"/>
              <a:t>besondere Situation (bauliche oder organisatorische Veränderungen, daneben auch Umsetzung, Versetzung, Änderungskündigung und Abmahnung)</a:t>
            </a:r>
          </a:p>
          <a:p>
            <a:pPr marL="342900" indent="-342900">
              <a:buFont typeface="+mj-lt"/>
              <a:buAutoNum type="alphaLcParenR"/>
            </a:pPr>
            <a:r>
              <a:rPr lang="de-DE" dirty="0"/>
              <a:t>unabhängig von  einer besonderen Beziehung oder Situation (Personalgespräch, Abmahnung oder Kündigung)</a:t>
            </a:r>
          </a:p>
          <a:p>
            <a:endParaRPr lang="de-DE" dirty="0"/>
          </a:p>
          <a:p>
            <a:r>
              <a:rPr lang="de-DE" dirty="0"/>
              <a:t>2. Erforderlichkeit der Maßnahme: Anwendung des milderen Mittel (Versetzung vor Abmahnung und Abmahnung vor Kündigung)</a:t>
            </a:r>
          </a:p>
          <a:p>
            <a:endParaRPr lang="de-DE" dirty="0"/>
          </a:p>
          <a:p>
            <a:r>
              <a:rPr lang="de-DE" dirty="0"/>
              <a:t>3. Angemessenheit</a:t>
            </a:r>
          </a:p>
          <a:p>
            <a:endParaRPr lang="de-DE" sz="800" dirty="0"/>
          </a:p>
          <a:p>
            <a:r>
              <a:rPr lang="de-DE" sz="800" dirty="0"/>
              <a:t>(Krieger/Deckers, NZA 2018, 1161, 1164 f.)</a:t>
            </a:r>
          </a:p>
          <a:p>
            <a:endParaRPr lang="de-DE" dirty="0"/>
          </a:p>
          <a:p>
            <a:endParaRPr lang="de-DE" dirty="0"/>
          </a:p>
          <a:p>
            <a:endParaRPr lang="de-DE" dirty="0"/>
          </a:p>
          <a:p>
            <a:pPr marL="342900" indent="-342900">
              <a:buAutoNum type="arabicPeriod"/>
            </a:pPr>
            <a:endParaRPr lang="de-DE" dirty="0"/>
          </a:p>
          <a:p>
            <a:pPr marL="342900" indent="-342900">
              <a:buAutoNum type="arabicPeriod"/>
            </a:pPr>
            <a:endParaRPr lang="de-DE" dirty="0"/>
          </a:p>
          <a:p>
            <a:endParaRPr lang="de-DE" dirty="0"/>
          </a:p>
        </p:txBody>
      </p:sp>
    </p:spTree>
    <p:extLst>
      <p:ext uri="{BB962C8B-B14F-4D97-AF65-F5344CB8AC3E}">
        <p14:creationId xmlns:p14="http://schemas.microsoft.com/office/powerpoint/2010/main" val="2565867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442CF7-6AE0-49F4-9B58-0B96459DF7AF}"/>
              </a:ext>
            </a:extLst>
          </p:cNvPr>
          <p:cNvSpPr>
            <a:spLocks noGrp="1"/>
          </p:cNvSpPr>
          <p:nvPr>
            <p:ph type="title"/>
          </p:nvPr>
        </p:nvSpPr>
        <p:spPr/>
        <p:txBody>
          <a:bodyPr/>
          <a:lstStyle/>
          <a:p>
            <a:r>
              <a:rPr lang="de-DE" dirty="0"/>
              <a:t>Sexualisierte Diskriminierung und Gewalt am Arbeitsplatz</a:t>
            </a:r>
            <a:br>
              <a:rPr lang="de-DE" dirty="0"/>
            </a:br>
            <a:r>
              <a:rPr lang="de-DE" sz="1400" dirty="0"/>
              <a:t> 6.    Reaktionsmöglichkeiten des Arbeitgebers</a:t>
            </a:r>
          </a:p>
        </p:txBody>
      </p:sp>
      <p:sp>
        <p:nvSpPr>
          <p:cNvPr id="3" name="Inhaltsplatzhalter 2">
            <a:extLst>
              <a:ext uri="{FF2B5EF4-FFF2-40B4-BE49-F238E27FC236}">
                <a16:creationId xmlns:a16="http://schemas.microsoft.com/office/drawing/2014/main" id="{C1440645-4C75-467D-BD31-64BF3313D79C}"/>
              </a:ext>
            </a:extLst>
          </p:cNvPr>
          <p:cNvSpPr>
            <a:spLocks noGrp="1"/>
          </p:cNvSpPr>
          <p:nvPr>
            <p:ph idx="1"/>
          </p:nvPr>
        </p:nvSpPr>
        <p:spPr/>
        <p:txBody>
          <a:bodyPr/>
          <a:lstStyle/>
          <a:p>
            <a:endParaRPr lang="de-DE" dirty="0"/>
          </a:p>
          <a:p>
            <a:r>
              <a:rPr lang="de-DE" dirty="0"/>
              <a:t>Problem: wenn sich Beschäftigte </a:t>
            </a:r>
            <a:r>
              <a:rPr lang="de-DE" b="1" dirty="0"/>
              <a:t>vertraulich</a:t>
            </a:r>
            <a:r>
              <a:rPr lang="de-DE" dirty="0"/>
              <a:t> an die Personalabteilung wenden?</a:t>
            </a:r>
          </a:p>
          <a:p>
            <a:endParaRPr lang="de-DE" dirty="0"/>
          </a:p>
          <a:p>
            <a:r>
              <a:rPr lang="de-DE" dirty="0"/>
              <a:t>BAG, Beschluss vom 27. Juni 2019 – 2 ABR 2/19</a:t>
            </a:r>
          </a:p>
          <a:p>
            <a:endParaRPr lang="de-DE" dirty="0"/>
          </a:p>
          <a:p>
            <a:r>
              <a:rPr lang="de-DE" i="1" dirty="0"/>
              <a:t>„Dabei ist ferner zu prüfen, ob der Arbeitnehmer ein berechtigtes Interesse für die Bitte um Vertraulichkeit hat und welche Vorwürfe Gegenstand der Mitteilung sind. Soweit diese beispielsweise Anlass zu der Annahme geben, dass eine konkrete Gefährdung anderer Arbeitnehmer besteht, wird es in aller Regel an der Berechtigung einer Bitte um Vertraulichkeit fehlen.“</a:t>
            </a:r>
          </a:p>
        </p:txBody>
      </p:sp>
    </p:spTree>
    <p:extLst>
      <p:ext uri="{BB962C8B-B14F-4D97-AF65-F5344CB8AC3E}">
        <p14:creationId xmlns:p14="http://schemas.microsoft.com/office/powerpoint/2010/main" val="2444204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7C9181-2FAB-41B3-93CB-943C8F516BC6}"/>
              </a:ext>
            </a:extLst>
          </p:cNvPr>
          <p:cNvSpPr>
            <a:spLocks noGrp="1"/>
          </p:cNvSpPr>
          <p:nvPr>
            <p:ph type="title"/>
          </p:nvPr>
        </p:nvSpPr>
        <p:spPr/>
        <p:txBody>
          <a:bodyPr/>
          <a:lstStyle/>
          <a:p>
            <a:r>
              <a:rPr lang="de-DE" dirty="0"/>
              <a:t>Sexualisierte Diskriminierung und Gewalt am Arbeitsplatz</a:t>
            </a:r>
            <a:br>
              <a:rPr lang="de-DE" dirty="0"/>
            </a:br>
            <a:r>
              <a:rPr lang="de-DE" dirty="0"/>
              <a:t> </a:t>
            </a:r>
            <a:r>
              <a:rPr lang="de-DE" sz="1400" dirty="0"/>
              <a:t>6.    Reaktionsmöglichkeiten des Arbeitgebers</a:t>
            </a:r>
            <a:endParaRPr lang="de-DE" dirty="0"/>
          </a:p>
        </p:txBody>
      </p:sp>
      <p:sp>
        <p:nvSpPr>
          <p:cNvPr id="3" name="Inhaltsplatzhalter 2">
            <a:extLst>
              <a:ext uri="{FF2B5EF4-FFF2-40B4-BE49-F238E27FC236}">
                <a16:creationId xmlns:a16="http://schemas.microsoft.com/office/drawing/2014/main" id="{2023D91F-B13A-4B1B-8245-A6D840C44A97}"/>
              </a:ext>
            </a:extLst>
          </p:cNvPr>
          <p:cNvSpPr>
            <a:spLocks noGrp="1"/>
          </p:cNvSpPr>
          <p:nvPr>
            <p:ph idx="1"/>
          </p:nvPr>
        </p:nvSpPr>
        <p:spPr/>
        <p:txBody>
          <a:bodyPr/>
          <a:lstStyle/>
          <a:p>
            <a:pPr algn="ctr"/>
            <a:endParaRPr lang="de-DE" sz="2000" dirty="0"/>
          </a:p>
          <a:p>
            <a:pPr algn="ctr"/>
            <a:endParaRPr lang="de-DE" sz="2000" dirty="0"/>
          </a:p>
          <a:p>
            <a:pPr algn="ctr"/>
            <a:endParaRPr lang="de-DE" sz="2000" dirty="0"/>
          </a:p>
          <a:p>
            <a:pPr algn="ctr"/>
            <a:endParaRPr lang="de-DE" sz="2000" dirty="0"/>
          </a:p>
          <a:p>
            <a:pPr algn="ctr"/>
            <a:r>
              <a:rPr lang="de-DE" sz="2000" dirty="0"/>
              <a:t>Sind Ihnen Einzelfälle </a:t>
            </a:r>
            <a:br>
              <a:rPr lang="de-DE" sz="2000" dirty="0"/>
            </a:br>
            <a:r>
              <a:rPr lang="de-DE" sz="2000" dirty="0"/>
              <a:t>aus Ihrer Hochschule bekannt?</a:t>
            </a:r>
          </a:p>
          <a:p>
            <a:pPr algn="ctr"/>
            <a:endParaRPr lang="de-DE" sz="2000" dirty="0"/>
          </a:p>
          <a:p>
            <a:pPr algn="ctr"/>
            <a:r>
              <a:rPr lang="de-DE" sz="2000" dirty="0"/>
              <a:t>Wie hat der Arbeitgeber auf diese Einzelfälle reagiert?</a:t>
            </a:r>
          </a:p>
          <a:p>
            <a:pPr algn="ctr"/>
            <a:endParaRPr lang="de-DE" sz="2000" dirty="0"/>
          </a:p>
          <a:p>
            <a:pPr algn="ctr"/>
            <a:r>
              <a:rPr lang="de-DE" sz="2000" dirty="0"/>
              <a:t>Waren diese Maßnahmen </a:t>
            </a:r>
            <a:br>
              <a:rPr lang="de-DE" sz="2000" dirty="0"/>
            </a:br>
            <a:r>
              <a:rPr lang="de-DE" sz="2000" dirty="0"/>
              <a:t>aus Ihrer Sicht </a:t>
            </a:r>
            <a:br>
              <a:rPr lang="de-DE" sz="2000" dirty="0"/>
            </a:br>
            <a:r>
              <a:rPr lang="de-DE" sz="2000" dirty="0"/>
              <a:t>geeignet, erforderlich und angemessen?</a:t>
            </a:r>
          </a:p>
        </p:txBody>
      </p:sp>
    </p:spTree>
    <p:extLst>
      <p:ext uri="{BB962C8B-B14F-4D97-AF65-F5344CB8AC3E}">
        <p14:creationId xmlns:p14="http://schemas.microsoft.com/office/powerpoint/2010/main" val="38746710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1B4D38-1CC7-4D85-9BFD-9F4417D8CAA4}"/>
              </a:ext>
            </a:extLst>
          </p:cNvPr>
          <p:cNvSpPr>
            <a:spLocks noGrp="1"/>
          </p:cNvSpPr>
          <p:nvPr>
            <p:ph type="title"/>
          </p:nvPr>
        </p:nvSpPr>
        <p:spPr/>
        <p:txBody>
          <a:bodyPr/>
          <a:lstStyle/>
          <a:p>
            <a:r>
              <a:rPr lang="de-DE" dirty="0"/>
              <a:t>Sexualisierte Diskriminierung und Gewalt am Arbeitsplatz</a:t>
            </a:r>
            <a:br>
              <a:rPr lang="de-DE" dirty="0"/>
            </a:br>
            <a:r>
              <a:rPr lang="de-DE" dirty="0"/>
              <a:t> </a:t>
            </a:r>
            <a:r>
              <a:rPr lang="de-DE" sz="1400" dirty="0"/>
              <a:t>6.    Reaktionsmöglichkeiten des Arbeitgebers</a:t>
            </a:r>
            <a:endParaRPr lang="de-DE" dirty="0"/>
          </a:p>
        </p:txBody>
      </p:sp>
      <p:sp>
        <p:nvSpPr>
          <p:cNvPr id="3" name="Inhaltsplatzhalter 2">
            <a:extLst>
              <a:ext uri="{FF2B5EF4-FFF2-40B4-BE49-F238E27FC236}">
                <a16:creationId xmlns:a16="http://schemas.microsoft.com/office/drawing/2014/main" id="{1F434581-C9BA-4DE7-A3E7-E6F2DBA3450E}"/>
              </a:ext>
            </a:extLst>
          </p:cNvPr>
          <p:cNvSpPr>
            <a:spLocks noGrp="1"/>
          </p:cNvSpPr>
          <p:nvPr>
            <p:ph idx="1"/>
          </p:nvPr>
        </p:nvSpPr>
        <p:spPr/>
        <p:txBody>
          <a:bodyPr/>
          <a:lstStyle/>
          <a:p>
            <a:pPr marL="285750" indent="-285750">
              <a:buFont typeface="Arial" panose="020B0604020202020204" pitchFamily="34" charset="0"/>
              <a:buChar char="•"/>
            </a:pPr>
            <a:r>
              <a:rPr lang="de-DE" dirty="0"/>
              <a:t>Weitere Reaktionsmöglichkeiten des Arbeitgebers:</a:t>
            </a:r>
          </a:p>
          <a:p>
            <a:pPr marL="285750" indent="-285750">
              <a:buFont typeface="Arial" panose="020B0604020202020204" pitchFamily="34" charset="0"/>
              <a:buChar char="•"/>
            </a:pPr>
            <a:endParaRPr lang="de-DE" dirty="0"/>
          </a:p>
          <a:p>
            <a:pPr marL="285750" indent="-285750">
              <a:buFont typeface="Wingdings" panose="05000000000000000000" pitchFamily="2" charset="2"/>
              <a:buChar char="§"/>
            </a:pPr>
            <a:endParaRPr lang="de-DE" dirty="0"/>
          </a:p>
          <a:p>
            <a:pPr marL="285750" indent="-285750">
              <a:buFont typeface="Wingdings" panose="05000000000000000000" pitchFamily="2" charset="2"/>
              <a:buChar char="§"/>
            </a:pPr>
            <a:r>
              <a:rPr lang="de-DE" dirty="0"/>
              <a:t>Erteilung eines Hausverbots</a:t>
            </a:r>
          </a:p>
          <a:p>
            <a:pPr marL="285750" indent="-285750">
              <a:buFont typeface="Wingdings" panose="05000000000000000000" pitchFamily="2" charset="2"/>
              <a:buChar char="§"/>
            </a:pPr>
            <a:r>
              <a:rPr lang="de-DE" dirty="0"/>
              <a:t>Erstattung einer Strafanzeige (§ 184 i StGB)</a:t>
            </a:r>
          </a:p>
          <a:p>
            <a:pPr marL="285750" indent="-285750">
              <a:buFont typeface="Wingdings" panose="05000000000000000000" pitchFamily="2" charset="2"/>
              <a:buChar char="§"/>
            </a:pPr>
            <a:r>
              <a:rPr lang="de-DE" dirty="0"/>
              <a:t>Abschluss eines Aufhebungsvertrages</a:t>
            </a:r>
          </a:p>
        </p:txBody>
      </p:sp>
    </p:spTree>
    <p:extLst>
      <p:ext uri="{BB962C8B-B14F-4D97-AF65-F5344CB8AC3E}">
        <p14:creationId xmlns:p14="http://schemas.microsoft.com/office/powerpoint/2010/main" val="31105035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688CBB-6B48-4313-9DA0-93C230321ABD}"/>
              </a:ext>
            </a:extLst>
          </p:cNvPr>
          <p:cNvSpPr>
            <a:spLocks noGrp="1"/>
          </p:cNvSpPr>
          <p:nvPr>
            <p:ph type="title"/>
          </p:nvPr>
        </p:nvSpPr>
        <p:spPr/>
        <p:txBody>
          <a:bodyPr/>
          <a:lstStyle/>
          <a:p>
            <a:r>
              <a:rPr lang="de-DE" dirty="0"/>
              <a:t>Sexualisierte Diskriminierung und Gewalt am Arbeitsplatz</a:t>
            </a:r>
            <a:br>
              <a:rPr lang="de-DE" dirty="0"/>
            </a:br>
            <a:r>
              <a:rPr lang="de-DE" dirty="0"/>
              <a:t> </a:t>
            </a:r>
            <a:r>
              <a:rPr lang="de-DE" sz="1400" dirty="0"/>
              <a:t>7.    Folgen für den Arbeitgeber bei unzureichenden Maßnahmen</a:t>
            </a:r>
            <a:endParaRPr lang="de-DE" dirty="0"/>
          </a:p>
        </p:txBody>
      </p:sp>
      <p:sp>
        <p:nvSpPr>
          <p:cNvPr id="3" name="Inhaltsplatzhalter 2">
            <a:extLst>
              <a:ext uri="{FF2B5EF4-FFF2-40B4-BE49-F238E27FC236}">
                <a16:creationId xmlns:a16="http://schemas.microsoft.com/office/drawing/2014/main" id="{DC1A2171-9199-4521-B160-6FA1C6E1487C}"/>
              </a:ext>
            </a:extLst>
          </p:cNvPr>
          <p:cNvSpPr>
            <a:spLocks noGrp="1"/>
          </p:cNvSpPr>
          <p:nvPr>
            <p:ph idx="1"/>
          </p:nvPr>
        </p:nvSpPr>
        <p:spPr/>
        <p:txBody>
          <a:bodyPr/>
          <a:lstStyle/>
          <a:p>
            <a:pPr marL="285750" indent="-285750">
              <a:buFontTx/>
              <a:buChar char="-"/>
            </a:pPr>
            <a:r>
              <a:rPr lang="de-DE" dirty="0"/>
              <a:t>Anspruch auf ermessensfehlerfreie Entscheidung - § 12 Abs. 3 AGG Ermessensspielraum des Arbeitgebers</a:t>
            </a:r>
          </a:p>
          <a:p>
            <a:pPr marL="285750" indent="-285750">
              <a:buFontTx/>
              <a:buChar char="-"/>
            </a:pPr>
            <a:r>
              <a:rPr lang="de-DE" dirty="0"/>
              <a:t>Ergreifung/Durchführung einer bestimmten personelle Maßnahme nur im Ausnahmefall, wenn von vornherein nur die Ergreifung einer Maßnahme (z.B. Kündigung) ermessensfehlerfrei wäre</a:t>
            </a:r>
          </a:p>
          <a:p>
            <a:pPr marL="285750" indent="-285750">
              <a:buFontTx/>
              <a:buChar char="-"/>
            </a:pPr>
            <a:r>
              <a:rPr lang="de-DE" dirty="0"/>
              <a:t>Mitwirkungsobliegenheit der Betriebs- und Personalräte nach § 17 Abs. 1 AGG</a:t>
            </a:r>
          </a:p>
          <a:p>
            <a:pPr marL="285750" indent="-285750">
              <a:buFontTx/>
              <a:buChar char="-"/>
            </a:pPr>
            <a:r>
              <a:rPr lang="de-DE" dirty="0"/>
              <a:t>Ausspruch einer „Druckkündigung“ </a:t>
            </a:r>
          </a:p>
          <a:p>
            <a:pPr marL="285750" indent="-285750">
              <a:buFontTx/>
              <a:buChar char="-"/>
            </a:pPr>
            <a:r>
              <a:rPr lang="de-DE" dirty="0"/>
              <a:t>Schadensersatzansprüche (auch über §§ 31 und 278 BGB für schuldhaftes Handeln der gesetzlichen Vertreter und Erfüllungsgehilfen); § 823 BGB und § 831 BGB</a:t>
            </a:r>
          </a:p>
          <a:p>
            <a:pPr marL="285750" indent="-285750">
              <a:buFontTx/>
              <a:buChar char="-"/>
            </a:pPr>
            <a:r>
              <a:rPr lang="de-DE" dirty="0"/>
              <a:t>Leistungsverweigerungsrecht der Beschäftigten; Entfernungsrecht der*des Beschäftigten bei unmittelbarer Gefahr [siehe § 14 AGG, § 9 ArbSchG, vgl. Art. 10 Buchstabe g) des ILO-Übereinkommens Nr. 190]</a:t>
            </a:r>
          </a:p>
          <a:p>
            <a:pPr marL="285750" indent="-285750">
              <a:buFontTx/>
              <a:buChar char="-"/>
            </a:pPr>
            <a:endParaRPr lang="de-DE" dirty="0"/>
          </a:p>
          <a:p>
            <a:pPr marL="285750" indent="-285750">
              <a:buFontTx/>
              <a:buChar char="-"/>
            </a:pPr>
            <a:r>
              <a:rPr lang="de-DE" dirty="0"/>
              <a:t>Schadensersatz nach § 15 Abs. 1 AGG</a:t>
            </a:r>
          </a:p>
          <a:p>
            <a:pPr marL="285750" indent="-285750">
              <a:buFontTx/>
              <a:buChar char="-"/>
            </a:pPr>
            <a:r>
              <a:rPr lang="de-DE" dirty="0"/>
              <a:t>Entschädigung nach § 15 Abs. 2 AGG</a:t>
            </a:r>
          </a:p>
          <a:p>
            <a:pPr marL="285750" indent="-285750">
              <a:buFontTx/>
              <a:buChar char="-"/>
            </a:pPr>
            <a:endParaRPr lang="de-DE" dirty="0"/>
          </a:p>
          <a:p>
            <a:pPr marL="285750" indent="-285750">
              <a:buFontTx/>
              <a:buChar char="-"/>
            </a:pPr>
            <a:r>
              <a:rPr lang="de-DE" dirty="0"/>
              <a:t>nicht zuletzt: wirtschaftlicher Schaden </a:t>
            </a:r>
          </a:p>
          <a:p>
            <a:pPr marL="285750" indent="-285750">
              <a:buFontTx/>
              <a:buChar char="-"/>
            </a:pPr>
            <a:endParaRPr lang="de-DE" dirty="0"/>
          </a:p>
        </p:txBody>
      </p:sp>
    </p:spTree>
    <p:extLst>
      <p:ext uri="{BB962C8B-B14F-4D97-AF65-F5344CB8AC3E}">
        <p14:creationId xmlns:p14="http://schemas.microsoft.com/office/powerpoint/2010/main" val="22587109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normAutofit/>
          </a:bodyPr>
          <a:lstStyle/>
          <a:p>
            <a:r>
              <a:rPr lang="de-DE" sz="2400" dirty="0"/>
              <a:t> </a:t>
            </a:r>
            <a:br>
              <a:rPr lang="de-DE" sz="2400" b="0" dirty="0"/>
            </a:br>
            <a:endParaRPr lang="de-DE" sz="2400" b="0" dirty="0"/>
          </a:p>
        </p:txBody>
      </p:sp>
      <p:sp>
        <p:nvSpPr>
          <p:cNvPr id="4" name="Inhaltsplatzhalter 3"/>
          <p:cNvSpPr>
            <a:spLocks noGrp="1"/>
          </p:cNvSpPr>
          <p:nvPr>
            <p:ph idx="1"/>
          </p:nvPr>
        </p:nvSpPr>
        <p:spPr/>
        <p:txBody>
          <a:bodyPr anchor="ctr"/>
          <a:lstStyle/>
          <a:p>
            <a:pPr algn="ctr"/>
            <a:r>
              <a:rPr lang="de-DE" sz="2400" b="1" dirty="0">
                <a:solidFill>
                  <a:schemeClr val="tx2"/>
                </a:solidFill>
                <a:latin typeface="+mj-lt"/>
                <a:ea typeface="+mj-ea"/>
                <a:cs typeface="+mj-cs"/>
              </a:rPr>
              <a:t>Vielen Dank für Ihre Aufmerksamkeit!</a:t>
            </a:r>
            <a:br>
              <a:rPr lang="de-DE" sz="2400" b="1" dirty="0">
                <a:solidFill>
                  <a:schemeClr val="tx2"/>
                </a:solidFill>
                <a:latin typeface="+mj-lt"/>
                <a:ea typeface="+mj-ea"/>
                <a:cs typeface="+mj-cs"/>
              </a:rPr>
            </a:br>
            <a:endParaRPr lang="de-DE" sz="2400" b="1" dirty="0">
              <a:solidFill>
                <a:schemeClr val="tx2"/>
              </a:solidFill>
              <a:latin typeface="+mj-lt"/>
              <a:ea typeface="+mj-ea"/>
              <a:cs typeface="+mj-cs"/>
            </a:endParaRPr>
          </a:p>
        </p:txBody>
      </p:sp>
    </p:spTree>
    <p:extLst>
      <p:ext uri="{BB962C8B-B14F-4D97-AF65-F5344CB8AC3E}">
        <p14:creationId xmlns:p14="http://schemas.microsoft.com/office/powerpoint/2010/main" val="570153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chor="t">
            <a:normAutofit/>
          </a:bodyPr>
          <a:lstStyle/>
          <a:p>
            <a:pPr>
              <a:lnSpc>
                <a:spcPct val="130000"/>
              </a:lnSpc>
            </a:pPr>
            <a:endParaRPr lang="de-DE" kern="1200" dirty="0"/>
          </a:p>
          <a:p>
            <a:pPr>
              <a:lnSpc>
                <a:spcPct val="130000"/>
              </a:lnSpc>
            </a:pPr>
            <a:r>
              <a:rPr lang="de-DE" b="1" kern="1200" dirty="0"/>
              <a:t>Auszug aus der Pressemitteilung der Antidiskriminierungsstelle des Bundes vom 25.10.2019</a:t>
            </a:r>
          </a:p>
          <a:p>
            <a:pPr>
              <a:lnSpc>
                <a:spcPct val="130000"/>
              </a:lnSpc>
            </a:pPr>
            <a:endParaRPr lang="de-DE" kern="1200" dirty="0"/>
          </a:p>
          <a:p>
            <a:pPr algn="just"/>
            <a:r>
              <a:rPr lang="de-DE" b="0" i="0" dirty="0">
                <a:solidFill>
                  <a:srgbClr val="000000"/>
                </a:solidFill>
                <a:effectLst/>
                <a:latin typeface="bundesserifweb"/>
              </a:rPr>
              <a:t>„Studie zu sexueller Belästigung am Arbeitsplatz </a:t>
            </a:r>
            <a:br>
              <a:rPr lang="de-DE" b="0" i="0" dirty="0">
                <a:solidFill>
                  <a:srgbClr val="000000"/>
                </a:solidFill>
                <a:effectLst/>
                <a:latin typeface="bundesserifweb"/>
              </a:rPr>
            </a:br>
            <a:r>
              <a:rPr lang="de-DE" b="0" i="0" dirty="0">
                <a:solidFill>
                  <a:srgbClr val="000000"/>
                </a:solidFill>
                <a:effectLst/>
                <a:latin typeface="bundesserifweb"/>
              </a:rPr>
              <a:t>Jede elfte Person wurde in den letzten drei Jahren im Job belästigt / Mehr als die Hälfte der Übergriffe ging von Kundinnen und Kunden aus.</a:t>
            </a:r>
            <a:br>
              <a:rPr lang="de-DE" b="0" i="0" dirty="0">
                <a:solidFill>
                  <a:srgbClr val="000000"/>
                </a:solidFill>
                <a:effectLst/>
                <a:latin typeface="bundessansweb"/>
              </a:rPr>
            </a:br>
            <a:endParaRPr lang="de-DE" b="0" i="0" dirty="0">
              <a:solidFill>
                <a:srgbClr val="000000"/>
              </a:solidFill>
              <a:effectLst/>
              <a:latin typeface="bundessansweb"/>
            </a:endParaRPr>
          </a:p>
          <a:p>
            <a:pPr algn="just"/>
            <a:r>
              <a:rPr lang="de-DE" b="0" i="0" dirty="0">
                <a:solidFill>
                  <a:srgbClr val="000000"/>
                </a:solidFill>
                <a:effectLst/>
                <a:latin typeface="bundessansweb"/>
              </a:rPr>
              <a:t>Jede elfte erwerbstätige Person (neun Prozent der Befragten) hat in den vergangenen drei Jahren sexuelle Belästigung am Arbeitsplatz erlebt. Frauen waren mit einem Anteil von 13 Prozent mehr als doppelt so häufig wie Männer (fünf Prozent) betroffen. Das zeigt eine Studie im Auftrag der Antidiskriminierungsstelle des Bundes, …..</a:t>
            </a:r>
          </a:p>
          <a:p>
            <a:pPr algn="just"/>
            <a:r>
              <a:rPr lang="de-DE" b="0" i="0" dirty="0">
                <a:solidFill>
                  <a:srgbClr val="000000"/>
                </a:solidFill>
                <a:effectLst/>
                <a:latin typeface="bundessansweb"/>
              </a:rPr>
              <a:t>Mehr als die Hälfte (53 Prozent) der Belästigungen ging von Dritten - Kundinnen und Kunden, Patientinnen und Patienten, Klientinnen und Klienten – aus. Bei 43 Prozent der belästigenden Personen handelte es sich um Kolleginnen und Kollegen; bei 19 Prozent waren es Vorgesetzte oder betrieblich höhergestellte Personen…..“</a:t>
            </a:r>
          </a:p>
          <a:p>
            <a:pPr>
              <a:lnSpc>
                <a:spcPct val="130000"/>
              </a:lnSpc>
            </a:pPr>
            <a:endParaRPr lang="de-DE" kern="1200" dirty="0"/>
          </a:p>
        </p:txBody>
      </p:sp>
      <p:sp>
        <p:nvSpPr>
          <p:cNvPr id="5" name="Titel 1"/>
          <p:cNvSpPr txBox="1">
            <a:spLocks/>
          </p:cNvSpPr>
          <p:nvPr/>
        </p:nvSpPr>
        <p:spPr bwMode="auto">
          <a:xfrm>
            <a:off x="381000" y="381000"/>
            <a:ext cx="7086600" cy="838200"/>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lvl1pPr algn="l" rtl="0" fontAlgn="base">
              <a:spcBef>
                <a:spcPct val="0"/>
              </a:spcBef>
              <a:spcAft>
                <a:spcPct val="0"/>
              </a:spcAft>
              <a:defRPr sz="2000" b="1">
                <a:solidFill>
                  <a:schemeClr val="tx2"/>
                </a:solidFill>
                <a:latin typeface="+mj-lt"/>
                <a:ea typeface="+mj-ea"/>
                <a:cs typeface="+mj-cs"/>
              </a:defRPr>
            </a:lvl1pPr>
            <a:lvl2pPr algn="l" rtl="0" fontAlgn="base">
              <a:spcBef>
                <a:spcPct val="0"/>
              </a:spcBef>
              <a:spcAft>
                <a:spcPct val="0"/>
              </a:spcAft>
              <a:defRPr sz="2000" b="1">
                <a:solidFill>
                  <a:schemeClr val="tx2"/>
                </a:solidFill>
                <a:latin typeface="Palatino Linotype" pitchFamily="18" charset="0"/>
              </a:defRPr>
            </a:lvl2pPr>
            <a:lvl3pPr algn="l" rtl="0" fontAlgn="base">
              <a:spcBef>
                <a:spcPct val="0"/>
              </a:spcBef>
              <a:spcAft>
                <a:spcPct val="0"/>
              </a:spcAft>
              <a:defRPr sz="2000" b="1">
                <a:solidFill>
                  <a:schemeClr val="tx2"/>
                </a:solidFill>
                <a:latin typeface="Palatino Linotype" pitchFamily="18" charset="0"/>
              </a:defRPr>
            </a:lvl3pPr>
            <a:lvl4pPr algn="l" rtl="0" fontAlgn="base">
              <a:spcBef>
                <a:spcPct val="0"/>
              </a:spcBef>
              <a:spcAft>
                <a:spcPct val="0"/>
              </a:spcAft>
              <a:defRPr sz="2000" b="1">
                <a:solidFill>
                  <a:schemeClr val="tx2"/>
                </a:solidFill>
                <a:latin typeface="Palatino Linotype" pitchFamily="18" charset="0"/>
              </a:defRPr>
            </a:lvl4pPr>
            <a:lvl5pPr algn="l" rtl="0" fontAlgn="base">
              <a:spcBef>
                <a:spcPct val="0"/>
              </a:spcBef>
              <a:spcAft>
                <a:spcPct val="0"/>
              </a:spcAft>
              <a:defRPr sz="2000" b="1">
                <a:solidFill>
                  <a:schemeClr val="tx2"/>
                </a:solidFill>
                <a:latin typeface="Palatino Linotype" pitchFamily="18" charset="0"/>
              </a:defRPr>
            </a:lvl5pPr>
            <a:lvl6pPr marL="457200" algn="l" rtl="0" fontAlgn="base">
              <a:spcBef>
                <a:spcPct val="0"/>
              </a:spcBef>
              <a:spcAft>
                <a:spcPct val="0"/>
              </a:spcAft>
              <a:defRPr sz="2000" b="1">
                <a:solidFill>
                  <a:schemeClr val="tx2"/>
                </a:solidFill>
                <a:latin typeface="Palatino Linotype" pitchFamily="18" charset="0"/>
              </a:defRPr>
            </a:lvl6pPr>
            <a:lvl7pPr marL="914400" algn="l" rtl="0" fontAlgn="base">
              <a:spcBef>
                <a:spcPct val="0"/>
              </a:spcBef>
              <a:spcAft>
                <a:spcPct val="0"/>
              </a:spcAft>
              <a:defRPr sz="2000" b="1">
                <a:solidFill>
                  <a:schemeClr val="tx2"/>
                </a:solidFill>
                <a:latin typeface="Palatino Linotype" pitchFamily="18" charset="0"/>
              </a:defRPr>
            </a:lvl7pPr>
            <a:lvl8pPr marL="1371600" algn="l" rtl="0" fontAlgn="base">
              <a:spcBef>
                <a:spcPct val="0"/>
              </a:spcBef>
              <a:spcAft>
                <a:spcPct val="0"/>
              </a:spcAft>
              <a:defRPr sz="2000" b="1">
                <a:solidFill>
                  <a:schemeClr val="tx2"/>
                </a:solidFill>
                <a:latin typeface="Palatino Linotype" pitchFamily="18" charset="0"/>
              </a:defRPr>
            </a:lvl8pPr>
            <a:lvl9pPr marL="1828800" algn="l" rtl="0" fontAlgn="base">
              <a:spcBef>
                <a:spcPct val="0"/>
              </a:spcBef>
              <a:spcAft>
                <a:spcPct val="0"/>
              </a:spcAft>
              <a:defRPr sz="2000" b="1">
                <a:solidFill>
                  <a:schemeClr val="tx2"/>
                </a:solidFill>
                <a:latin typeface="Palatino Linotype" pitchFamily="18" charset="0"/>
              </a:defRPr>
            </a:lvl9pPr>
          </a:lstStyle>
          <a:p>
            <a:r>
              <a:rPr lang="de-DE" kern="0" dirty="0"/>
              <a:t>Sexualisierte Diskriminierung und Gewalt am Arbeitsplatz</a:t>
            </a:r>
          </a:p>
          <a:p>
            <a:pPr marL="457200" indent="-457200">
              <a:buFont typeface="+mj-lt"/>
              <a:buAutoNum type="arabicPeriod"/>
            </a:pPr>
            <a:r>
              <a:rPr lang="de-DE" sz="1600" kern="0" dirty="0"/>
              <a:t> Zahlen und Fakten</a:t>
            </a:r>
            <a:endParaRPr lang="de-DE" kern="0" dirty="0"/>
          </a:p>
        </p:txBody>
      </p:sp>
    </p:spTree>
    <p:extLst>
      <p:ext uri="{BB962C8B-B14F-4D97-AF65-F5344CB8AC3E}">
        <p14:creationId xmlns:p14="http://schemas.microsoft.com/office/powerpoint/2010/main" val="646980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chor="t">
            <a:normAutofit/>
          </a:bodyPr>
          <a:lstStyle/>
          <a:p>
            <a:pPr marL="0" indent="0">
              <a:lnSpc>
                <a:spcPct val="130000"/>
              </a:lnSpc>
              <a:buNone/>
            </a:pPr>
            <a:endParaRPr lang="de-DE" kern="1200" dirty="0"/>
          </a:p>
          <a:p>
            <a:pPr marL="0" indent="0">
              <a:lnSpc>
                <a:spcPct val="130000"/>
              </a:lnSpc>
              <a:buNone/>
            </a:pPr>
            <a:endParaRPr lang="de-DE" kern="1200" dirty="0"/>
          </a:p>
          <a:p>
            <a:pPr marL="0" indent="0">
              <a:lnSpc>
                <a:spcPct val="130000"/>
              </a:lnSpc>
              <a:buNone/>
            </a:pPr>
            <a:endParaRPr lang="de-DE" kern="1200" dirty="0"/>
          </a:p>
          <a:p>
            <a:pPr marL="0" indent="0">
              <a:lnSpc>
                <a:spcPct val="130000"/>
              </a:lnSpc>
              <a:buNone/>
            </a:pPr>
            <a:endParaRPr lang="de-DE" kern="1200" dirty="0"/>
          </a:p>
          <a:p>
            <a:pPr marL="0" indent="0">
              <a:lnSpc>
                <a:spcPct val="130000"/>
              </a:lnSpc>
              <a:buNone/>
            </a:pPr>
            <a:endParaRPr lang="de-DE" kern="1200" dirty="0"/>
          </a:p>
          <a:p>
            <a:pPr marL="0" indent="0">
              <a:lnSpc>
                <a:spcPct val="130000"/>
              </a:lnSpc>
              <a:buNone/>
            </a:pPr>
            <a:endParaRPr lang="de-DE" kern="1200" dirty="0"/>
          </a:p>
          <a:p>
            <a:pPr marL="0" indent="0">
              <a:lnSpc>
                <a:spcPct val="130000"/>
              </a:lnSpc>
              <a:buNone/>
            </a:pPr>
            <a:endParaRPr lang="de-DE" kern="1200" dirty="0"/>
          </a:p>
          <a:p>
            <a:pPr marL="0" indent="0">
              <a:lnSpc>
                <a:spcPct val="130000"/>
              </a:lnSpc>
              <a:buNone/>
            </a:pPr>
            <a:endParaRPr lang="de-DE" kern="1200" dirty="0"/>
          </a:p>
          <a:p>
            <a:pPr marL="0" indent="0">
              <a:lnSpc>
                <a:spcPct val="130000"/>
              </a:lnSpc>
              <a:buNone/>
            </a:pPr>
            <a:endParaRPr lang="de-DE" kern="1200" dirty="0"/>
          </a:p>
          <a:p>
            <a:pPr marL="0" indent="0">
              <a:lnSpc>
                <a:spcPct val="130000"/>
              </a:lnSpc>
              <a:buNone/>
            </a:pPr>
            <a:endParaRPr lang="de-DE" kern="1200" dirty="0"/>
          </a:p>
          <a:p>
            <a:pPr marL="0" indent="0">
              <a:lnSpc>
                <a:spcPct val="130000"/>
              </a:lnSpc>
              <a:buNone/>
            </a:pPr>
            <a:endParaRPr lang="de-DE" kern="1200" dirty="0"/>
          </a:p>
          <a:p>
            <a:pPr marL="0" indent="0">
              <a:lnSpc>
                <a:spcPct val="130000"/>
              </a:lnSpc>
              <a:buNone/>
            </a:pPr>
            <a:endParaRPr lang="de-DE" kern="1200" dirty="0"/>
          </a:p>
          <a:p>
            <a:pPr marL="0" indent="0">
              <a:lnSpc>
                <a:spcPct val="130000"/>
              </a:lnSpc>
              <a:buNone/>
            </a:pPr>
            <a:endParaRPr lang="de-DE" kern="1200" dirty="0"/>
          </a:p>
          <a:p>
            <a:pPr marL="0" indent="0">
              <a:lnSpc>
                <a:spcPct val="130000"/>
              </a:lnSpc>
              <a:buNone/>
            </a:pPr>
            <a:endParaRPr lang="de-DE" kern="1200" dirty="0"/>
          </a:p>
          <a:p>
            <a:pPr marL="0" indent="0">
              <a:lnSpc>
                <a:spcPct val="130000"/>
              </a:lnSpc>
              <a:buNone/>
            </a:pPr>
            <a:endParaRPr lang="de-DE" sz="800" kern="1200" dirty="0"/>
          </a:p>
          <a:p>
            <a:pPr marL="0" indent="0">
              <a:lnSpc>
                <a:spcPct val="130000"/>
              </a:lnSpc>
              <a:buNone/>
            </a:pPr>
            <a:r>
              <a:rPr lang="de-DE" sz="800" kern="1200" dirty="0"/>
              <a:t>  (https://www.antidiskriminierungsstelle.de/SharedDocs/Downloads/DE/publikationen/Umfragen/Handout_Umfrage_sex_Belaestigung_am_ArbPlatz_Personalverantw.pdf?__blob=publicationFile&amp;v=5)</a:t>
            </a:r>
          </a:p>
        </p:txBody>
      </p:sp>
      <p:sp>
        <p:nvSpPr>
          <p:cNvPr id="5" name="Titel 1"/>
          <p:cNvSpPr txBox="1">
            <a:spLocks/>
          </p:cNvSpPr>
          <p:nvPr/>
        </p:nvSpPr>
        <p:spPr bwMode="auto">
          <a:xfrm>
            <a:off x="381000" y="381000"/>
            <a:ext cx="7086600" cy="838200"/>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lvl1pPr algn="l" rtl="0" fontAlgn="base">
              <a:spcBef>
                <a:spcPct val="0"/>
              </a:spcBef>
              <a:spcAft>
                <a:spcPct val="0"/>
              </a:spcAft>
              <a:defRPr sz="2000" b="1">
                <a:solidFill>
                  <a:schemeClr val="tx2"/>
                </a:solidFill>
                <a:latin typeface="+mj-lt"/>
                <a:ea typeface="+mj-ea"/>
                <a:cs typeface="+mj-cs"/>
              </a:defRPr>
            </a:lvl1pPr>
            <a:lvl2pPr algn="l" rtl="0" fontAlgn="base">
              <a:spcBef>
                <a:spcPct val="0"/>
              </a:spcBef>
              <a:spcAft>
                <a:spcPct val="0"/>
              </a:spcAft>
              <a:defRPr sz="2000" b="1">
                <a:solidFill>
                  <a:schemeClr val="tx2"/>
                </a:solidFill>
                <a:latin typeface="Palatino Linotype" pitchFamily="18" charset="0"/>
              </a:defRPr>
            </a:lvl2pPr>
            <a:lvl3pPr algn="l" rtl="0" fontAlgn="base">
              <a:spcBef>
                <a:spcPct val="0"/>
              </a:spcBef>
              <a:spcAft>
                <a:spcPct val="0"/>
              </a:spcAft>
              <a:defRPr sz="2000" b="1">
                <a:solidFill>
                  <a:schemeClr val="tx2"/>
                </a:solidFill>
                <a:latin typeface="Palatino Linotype" pitchFamily="18" charset="0"/>
              </a:defRPr>
            </a:lvl3pPr>
            <a:lvl4pPr algn="l" rtl="0" fontAlgn="base">
              <a:spcBef>
                <a:spcPct val="0"/>
              </a:spcBef>
              <a:spcAft>
                <a:spcPct val="0"/>
              </a:spcAft>
              <a:defRPr sz="2000" b="1">
                <a:solidFill>
                  <a:schemeClr val="tx2"/>
                </a:solidFill>
                <a:latin typeface="Palatino Linotype" pitchFamily="18" charset="0"/>
              </a:defRPr>
            </a:lvl4pPr>
            <a:lvl5pPr algn="l" rtl="0" fontAlgn="base">
              <a:spcBef>
                <a:spcPct val="0"/>
              </a:spcBef>
              <a:spcAft>
                <a:spcPct val="0"/>
              </a:spcAft>
              <a:defRPr sz="2000" b="1">
                <a:solidFill>
                  <a:schemeClr val="tx2"/>
                </a:solidFill>
                <a:latin typeface="Palatino Linotype" pitchFamily="18" charset="0"/>
              </a:defRPr>
            </a:lvl5pPr>
            <a:lvl6pPr marL="457200" algn="l" rtl="0" fontAlgn="base">
              <a:spcBef>
                <a:spcPct val="0"/>
              </a:spcBef>
              <a:spcAft>
                <a:spcPct val="0"/>
              </a:spcAft>
              <a:defRPr sz="2000" b="1">
                <a:solidFill>
                  <a:schemeClr val="tx2"/>
                </a:solidFill>
                <a:latin typeface="Palatino Linotype" pitchFamily="18" charset="0"/>
              </a:defRPr>
            </a:lvl6pPr>
            <a:lvl7pPr marL="914400" algn="l" rtl="0" fontAlgn="base">
              <a:spcBef>
                <a:spcPct val="0"/>
              </a:spcBef>
              <a:spcAft>
                <a:spcPct val="0"/>
              </a:spcAft>
              <a:defRPr sz="2000" b="1">
                <a:solidFill>
                  <a:schemeClr val="tx2"/>
                </a:solidFill>
                <a:latin typeface="Palatino Linotype" pitchFamily="18" charset="0"/>
              </a:defRPr>
            </a:lvl7pPr>
            <a:lvl8pPr marL="1371600" algn="l" rtl="0" fontAlgn="base">
              <a:spcBef>
                <a:spcPct val="0"/>
              </a:spcBef>
              <a:spcAft>
                <a:spcPct val="0"/>
              </a:spcAft>
              <a:defRPr sz="2000" b="1">
                <a:solidFill>
                  <a:schemeClr val="tx2"/>
                </a:solidFill>
                <a:latin typeface="Palatino Linotype" pitchFamily="18" charset="0"/>
              </a:defRPr>
            </a:lvl8pPr>
            <a:lvl9pPr marL="1828800" algn="l" rtl="0" fontAlgn="base">
              <a:spcBef>
                <a:spcPct val="0"/>
              </a:spcBef>
              <a:spcAft>
                <a:spcPct val="0"/>
              </a:spcAft>
              <a:defRPr sz="2000" b="1">
                <a:solidFill>
                  <a:schemeClr val="tx2"/>
                </a:solidFill>
                <a:latin typeface="Palatino Linotype" pitchFamily="18" charset="0"/>
              </a:defRPr>
            </a:lvl9pPr>
          </a:lstStyle>
          <a:p>
            <a:r>
              <a:rPr lang="de-DE" kern="0" dirty="0"/>
              <a:t>Sexualisierte Diskriminierung und Gewalt am Arbeitsplatz</a:t>
            </a:r>
          </a:p>
          <a:p>
            <a:pPr marL="457200" indent="-457200">
              <a:buFont typeface="+mj-lt"/>
              <a:buAutoNum type="arabicPeriod"/>
            </a:pPr>
            <a:r>
              <a:rPr lang="de-DE" sz="1600" kern="0" dirty="0"/>
              <a:t> Zahlen und Fakten</a:t>
            </a:r>
          </a:p>
          <a:p>
            <a:endParaRPr lang="de-DE" b="0" kern="0" dirty="0"/>
          </a:p>
        </p:txBody>
      </p:sp>
      <p:pic>
        <p:nvPicPr>
          <p:cNvPr id="2" name="Grafik 1">
            <a:extLst>
              <a:ext uri="{FF2B5EF4-FFF2-40B4-BE49-F238E27FC236}">
                <a16:creationId xmlns:a16="http://schemas.microsoft.com/office/drawing/2014/main" id="{7C438CF1-E194-4B7F-B7E5-5B36A634DFC2}"/>
              </a:ext>
            </a:extLst>
          </p:cNvPr>
          <p:cNvPicPr>
            <a:picLocks noChangeAspect="1"/>
          </p:cNvPicPr>
          <p:nvPr/>
        </p:nvPicPr>
        <p:blipFill>
          <a:blip r:embed="rId3"/>
          <a:stretch>
            <a:fillRect/>
          </a:stretch>
        </p:blipFill>
        <p:spPr>
          <a:xfrm>
            <a:off x="971600" y="1988840"/>
            <a:ext cx="6078353" cy="3436414"/>
          </a:xfrm>
          <a:prstGeom prst="rect">
            <a:avLst/>
          </a:prstGeom>
        </p:spPr>
      </p:pic>
    </p:spTree>
    <p:extLst>
      <p:ext uri="{BB962C8B-B14F-4D97-AF65-F5344CB8AC3E}">
        <p14:creationId xmlns:p14="http://schemas.microsoft.com/office/powerpoint/2010/main" val="885277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442115-A125-4BB3-9988-308402497995}"/>
              </a:ext>
            </a:extLst>
          </p:cNvPr>
          <p:cNvSpPr>
            <a:spLocks noGrp="1"/>
          </p:cNvSpPr>
          <p:nvPr>
            <p:ph type="title"/>
          </p:nvPr>
        </p:nvSpPr>
        <p:spPr/>
        <p:txBody>
          <a:bodyPr/>
          <a:lstStyle/>
          <a:p>
            <a:r>
              <a:rPr lang="de-DE" kern="0" dirty="0"/>
              <a:t>Sexualisierte Diskriminierung und Gewalt am Arbeitsplatz</a:t>
            </a:r>
            <a:br>
              <a:rPr lang="de-DE" kern="0" dirty="0"/>
            </a:br>
            <a:r>
              <a:rPr lang="de-DE" sz="1600" kern="0" dirty="0"/>
              <a:t> 1.    Zahlen und Fakten </a:t>
            </a:r>
            <a:br>
              <a:rPr lang="de-DE" sz="1600" kern="0" dirty="0"/>
            </a:br>
            <a:br>
              <a:rPr lang="de-DE" kern="0" dirty="0"/>
            </a:br>
            <a:endParaRPr lang="de-DE" dirty="0"/>
          </a:p>
        </p:txBody>
      </p:sp>
      <p:pic>
        <p:nvPicPr>
          <p:cNvPr id="6" name="Inhaltsplatzhalter 5">
            <a:extLst>
              <a:ext uri="{FF2B5EF4-FFF2-40B4-BE49-F238E27FC236}">
                <a16:creationId xmlns:a16="http://schemas.microsoft.com/office/drawing/2014/main" id="{4033EB3D-1CBD-4662-BF8C-3A124CEAC865}"/>
              </a:ext>
            </a:extLst>
          </p:cNvPr>
          <p:cNvPicPr>
            <a:picLocks noGrp="1" noChangeAspect="1"/>
          </p:cNvPicPr>
          <p:nvPr>
            <p:ph idx="1"/>
          </p:nvPr>
        </p:nvPicPr>
        <p:blipFill>
          <a:blip r:embed="rId2"/>
          <a:stretch>
            <a:fillRect/>
          </a:stretch>
        </p:blipFill>
        <p:spPr>
          <a:xfrm>
            <a:off x="1331640" y="1496773"/>
            <a:ext cx="5544616" cy="3602427"/>
          </a:xfrm>
          <a:prstGeom prst="rect">
            <a:avLst/>
          </a:prstGeom>
        </p:spPr>
      </p:pic>
      <p:sp>
        <p:nvSpPr>
          <p:cNvPr id="7" name="Textfeld 6">
            <a:extLst>
              <a:ext uri="{FF2B5EF4-FFF2-40B4-BE49-F238E27FC236}">
                <a16:creationId xmlns:a16="http://schemas.microsoft.com/office/drawing/2014/main" id="{8A5C0D77-1C8D-459C-9ACF-61818A253FC0}"/>
              </a:ext>
            </a:extLst>
          </p:cNvPr>
          <p:cNvSpPr txBox="1"/>
          <p:nvPr/>
        </p:nvSpPr>
        <p:spPr>
          <a:xfrm>
            <a:off x="1331640" y="5157192"/>
            <a:ext cx="6264696" cy="338554"/>
          </a:xfrm>
          <a:prstGeom prst="rect">
            <a:avLst/>
          </a:prstGeom>
          <a:noFill/>
        </p:spPr>
        <p:txBody>
          <a:bodyPr wrap="square" rtlCol="0">
            <a:spAutoFit/>
          </a:bodyPr>
          <a:lstStyle/>
          <a:p>
            <a:r>
              <a:rPr lang="de-DE" sz="800" dirty="0">
                <a:latin typeface="+mn-lt"/>
              </a:rPr>
              <a:t>(https://www.antidiskriminierungsstelle.de/SharedDocs/Downloads/DE/publikationen/Leitfaeden/Leitfaden_Was_tun_bei_sexueller_Belaestigung.pdf?__blob=publicationFile&amp;v=3)</a:t>
            </a:r>
          </a:p>
        </p:txBody>
      </p:sp>
    </p:spTree>
    <p:extLst>
      <p:ext uri="{BB962C8B-B14F-4D97-AF65-F5344CB8AC3E}">
        <p14:creationId xmlns:p14="http://schemas.microsoft.com/office/powerpoint/2010/main" val="1492484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98D104-A1BF-4971-87FD-2748CE26588A}"/>
              </a:ext>
            </a:extLst>
          </p:cNvPr>
          <p:cNvSpPr>
            <a:spLocks noGrp="1"/>
          </p:cNvSpPr>
          <p:nvPr>
            <p:ph type="title"/>
          </p:nvPr>
        </p:nvSpPr>
        <p:spPr/>
        <p:txBody>
          <a:bodyPr/>
          <a:lstStyle/>
          <a:p>
            <a:r>
              <a:rPr lang="de-DE" kern="0" dirty="0"/>
              <a:t>Sexualisierte Diskriminierung und Gewalt am Arbeitsplatz</a:t>
            </a:r>
            <a:br>
              <a:rPr lang="de-DE" kern="0" dirty="0"/>
            </a:br>
            <a:r>
              <a:rPr lang="de-DE" sz="1600" kern="0" dirty="0"/>
              <a:t> 1.    Zahlen und Fakten</a:t>
            </a:r>
            <a:endParaRPr lang="de-DE" dirty="0"/>
          </a:p>
        </p:txBody>
      </p:sp>
      <p:sp>
        <p:nvSpPr>
          <p:cNvPr id="3" name="Inhaltsplatzhalter 2">
            <a:extLst>
              <a:ext uri="{FF2B5EF4-FFF2-40B4-BE49-F238E27FC236}">
                <a16:creationId xmlns:a16="http://schemas.microsoft.com/office/drawing/2014/main" id="{D3C954EC-1169-4D33-8D21-E1C1666385D5}"/>
              </a:ext>
            </a:extLst>
          </p:cNvPr>
          <p:cNvSpPr>
            <a:spLocks noGrp="1"/>
          </p:cNvSpPr>
          <p:nvPr>
            <p:ph idx="1"/>
          </p:nvPr>
        </p:nvSpPr>
        <p:spPr/>
        <p:txBody>
          <a:bodyPr/>
          <a:lstStyle/>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pic>
        <p:nvPicPr>
          <p:cNvPr id="4" name="Grafik 3">
            <a:extLst>
              <a:ext uri="{FF2B5EF4-FFF2-40B4-BE49-F238E27FC236}">
                <a16:creationId xmlns:a16="http://schemas.microsoft.com/office/drawing/2014/main" id="{C9805099-8057-4D9B-9BD6-876392F55EFC}"/>
              </a:ext>
            </a:extLst>
          </p:cNvPr>
          <p:cNvPicPr>
            <a:picLocks noChangeAspect="1"/>
          </p:cNvPicPr>
          <p:nvPr/>
        </p:nvPicPr>
        <p:blipFill>
          <a:blip r:embed="rId2"/>
          <a:stretch>
            <a:fillRect/>
          </a:stretch>
        </p:blipFill>
        <p:spPr>
          <a:xfrm>
            <a:off x="723729" y="1916833"/>
            <a:ext cx="6584576" cy="2592288"/>
          </a:xfrm>
          <a:prstGeom prst="rect">
            <a:avLst/>
          </a:prstGeom>
        </p:spPr>
      </p:pic>
      <p:sp>
        <p:nvSpPr>
          <p:cNvPr id="5" name="Textfeld 4">
            <a:extLst>
              <a:ext uri="{FF2B5EF4-FFF2-40B4-BE49-F238E27FC236}">
                <a16:creationId xmlns:a16="http://schemas.microsoft.com/office/drawing/2014/main" id="{3B5E61A6-22A4-4FAE-A0F3-9201248040E6}"/>
              </a:ext>
            </a:extLst>
          </p:cNvPr>
          <p:cNvSpPr txBox="1"/>
          <p:nvPr/>
        </p:nvSpPr>
        <p:spPr>
          <a:xfrm>
            <a:off x="723729" y="4509121"/>
            <a:ext cx="6584576" cy="338554"/>
          </a:xfrm>
          <a:prstGeom prst="rect">
            <a:avLst/>
          </a:prstGeom>
          <a:noFill/>
        </p:spPr>
        <p:txBody>
          <a:bodyPr wrap="square" rtlCol="0">
            <a:spAutoFit/>
          </a:bodyPr>
          <a:lstStyle/>
          <a:p>
            <a:r>
              <a:rPr lang="de-DE" sz="800" dirty="0">
                <a:latin typeface="+mn-lt"/>
              </a:rPr>
              <a:t>(https://www.antidiskriminierungsstelle.de/SharedDocs/Downloads/DE/publikationen/Leitfaeden/Leitfaden_Was_tun_bei_sexueller_Belaestigung.pdf?__blob=publicationFile&amp;v=3)</a:t>
            </a:r>
          </a:p>
        </p:txBody>
      </p:sp>
    </p:spTree>
    <p:extLst>
      <p:ext uri="{BB962C8B-B14F-4D97-AF65-F5344CB8AC3E}">
        <p14:creationId xmlns:p14="http://schemas.microsoft.com/office/powerpoint/2010/main" val="797013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F63314-9F2C-4E37-9B75-74ECE747EB28}"/>
              </a:ext>
            </a:extLst>
          </p:cNvPr>
          <p:cNvSpPr>
            <a:spLocks noGrp="1"/>
          </p:cNvSpPr>
          <p:nvPr>
            <p:ph type="title"/>
          </p:nvPr>
        </p:nvSpPr>
        <p:spPr/>
        <p:txBody>
          <a:bodyPr/>
          <a:lstStyle/>
          <a:p>
            <a:r>
              <a:rPr lang="de-DE" kern="0" dirty="0"/>
              <a:t>Sexualisierte Diskriminierung und Gewalt am Arbeitsplatz</a:t>
            </a:r>
            <a:br>
              <a:rPr lang="de-DE" kern="0" dirty="0"/>
            </a:br>
            <a:r>
              <a:rPr lang="de-DE" sz="1600" kern="0" dirty="0"/>
              <a:t> 1.    Zahlen und Fakten</a:t>
            </a:r>
            <a:endParaRPr lang="de-DE" dirty="0"/>
          </a:p>
        </p:txBody>
      </p:sp>
      <p:sp>
        <p:nvSpPr>
          <p:cNvPr id="3" name="Inhaltsplatzhalter 2">
            <a:extLst>
              <a:ext uri="{FF2B5EF4-FFF2-40B4-BE49-F238E27FC236}">
                <a16:creationId xmlns:a16="http://schemas.microsoft.com/office/drawing/2014/main" id="{614CAFC7-7465-42FC-B817-339FACE3332C}"/>
              </a:ext>
            </a:extLst>
          </p:cNvPr>
          <p:cNvSpPr>
            <a:spLocks noGrp="1"/>
          </p:cNvSpPr>
          <p:nvPr>
            <p:ph idx="1"/>
          </p:nvPr>
        </p:nvSpPr>
        <p:spPr/>
        <p:txBody>
          <a:bodyPr/>
          <a:lstStyle/>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sz="800" dirty="0">
              <a:latin typeface="+mn-lt"/>
            </a:endParaRPr>
          </a:p>
          <a:p>
            <a:endParaRPr lang="de-DE" dirty="0"/>
          </a:p>
        </p:txBody>
      </p:sp>
      <p:pic>
        <p:nvPicPr>
          <p:cNvPr id="4" name="Grafik 3">
            <a:extLst>
              <a:ext uri="{FF2B5EF4-FFF2-40B4-BE49-F238E27FC236}">
                <a16:creationId xmlns:a16="http://schemas.microsoft.com/office/drawing/2014/main" id="{2C5136AD-905A-475F-B1D8-82F9F85DC44F}"/>
              </a:ext>
            </a:extLst>
          </p:cNvPr>
          <p:cNvPicPr>
            <a:picLocks noChangeAspect="1"/>
          </p:cNvPicPr>
          <p:nvPr/>
        </p:nvPicPr>
        <p:blipFill>
          <a:blip r:embed="rId2"/>
          <a:stretch>
            <a:fillRect/>
          </a:stretch>
        </p:blipFill>
        <p:spPr>
          <a:xfrm>
            <a:off x="640668" y="1860021"/>
            <a:ext cx="6567264" cy="3024336"/>
          </a:xfrm>
          <a:prstGeom prst="rect">
            <a:avLst/>
          </a:prstGeom>
        </p:spPr>
      </p:pic>
      <p:sp>
        <p:nvSpPr>
          <p:cNvPr id="5" name="Textfeld 4">
            <a:extLst>
              <a:ext uri="{FF2B5EF4-FFF2-40B4-BE49-F238E27FC236}">
                <a16:creationId xmlns:a16="http://schemas.microsoft.com/office/drawing/2014/main" id="{20DFCB94-3BDB-4D58-9ED6-36F13F3EF153}"/>
              </a:ext>
            </a:extLst>
          </p:cNvPr>
          <p:cNvSpPr txBox="1"/>
          <p:nvPr/>
        </p:nvSpPr>
        <p:spPr>
          <a:xfrm>
            <a:off x="640668" y="4900426"/>
            <a:ext cx="6567264" cy="338554"/>
          </a:xfrm>
          <a:prstGeom prst="rect">
            <a:avLst/>
          </a:prstGeom>
          <a:noFill/>
        </p:spPr>
        <p:txBody>
          <a:bodyPr wrap="square" rtlCol="0">
            <a:spAutoFit/>
          </a:bodyPr>
          <a:lstStyle/>
          <a:p>
            <a:r>
              <a:rPr lang="de-DE" sz="800" dirty="0">
                <a:latin typeface="+mn-lt"/>
              </a:rPr>
              <a:t>(https://www.antidiskriminierungsstelle.de/SharedDocs/Downloads/DE/publikationen/Leitfaeden/Leitfaden_Was_tun_bei_sexueller_Belaestigung.pdf?__blob=publicationFile&amp;v=3)</a:t>
            </a:r>
          </a:p>
        </p:txBody>
      </p:sp>
    </p:spTree>
    <p:extLst>
      <p:ext uri="{BB962C8B-B14F-4D97-AF65-F5344CB8AC3E}">
        <p14:creationId xmlns:p14="http://schemas.microsoft.com/office/powerpoint/2010/main" val="2421475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10DC62-6B0F-45A8-9489-642CA1123FD2}"/>
              </a:ext>
            </a:extLst>
          </p:cNvPr>
          <p:cNvSpPr>
            <a:spLocks noGrp="1"/>
          </p:cNvSpPr>
          <p:nvPr>
            <p:ph type="title"/>
          </p:nvPr>
        </p:nvSpPr>
        <p:spPr/>
        <p:txBody>
          <a:bodyPr/>
          <a:lstStyle/>
          <a:p>
            <a:r>
              <a:rPr lang="de-DE" kern="0" dirty="0"/>
              <a:t>Sexualisierte Diskriminierung und Gewalt am Arbeitsplatz</a:t>
            </a:r>
            <a:br>
              <a:rPr lang="de-DE" kern="0" dirty="0"/>
            </a:br>
            <a:r>
              <a:rPr lang="de-DE" sz="1600" kern="0" dirty="0"/>
              <a:t> 2.    </a:t>
            </a:r>
            <a:r>
              <a:rPr lang="de-DE" sz="1600" dirty="0"/>
              <a:t>ILO-Übereinkommen 190</a:t>
            </a:r>
            <a:endParaRPr lang="de-DE" dirty="0"/>
          </a:p>
        </p:txBody>
      </p:sp>
      <p:sp>
        <p:nvSpPr>
          <p:cNvPr id="3" name="Inhaltsplatzhalter 2">
            <a:extLst>
              <a:ext uri="{FF2B5EF4-FFF2-40B4-BE49-F238E27FC236}">
                <a16:creationId xmlns:a16="http://schemas.microsoft.com/office/drawing/2014/main" id="{B29EF396-8BF9-4EE3-9480-45E839FA3912}"/>
              </a:ext>
            </a:extLst>
          </p:cNvPr>
          <p:cNvSpPr>
            <a:spLocks noGrp="1"/>
          </p:cNvSpPr>
          <p:nvPr>
            <p:ph idx="1"/>
          </p:nvPr>
        </p:nvSpPr>
        <p:spPr/>
        <p:txBody>
          <a:bodyPr/>
          <a:lstStyle/>
          <a:p>
            <a:endParaRPr lang="de-DE" dirty="0"/>
          </a:p>
          <a:p>
            <a:pPr algn="ctr"/>
            <a:r>
              <a:rPr lang="de-DE" sz="1600" dirty="0"/>
              <a:t>21. Juni 2019</a:t>
            </a:r>
          </a:p>
          <a:p>
            <a:pPr algn="ctr"/>
            <a:r>
              <a:rPr lang="de-DE" sz="1600" dirty="0"/>
              <a:t> </a:t>
            </a:r>
          </a:p>
          <a:p>
            <a:pPr algn="ctr"/>
            <a:r>
              <a:rPr lang="de-DE" sz="1600" dirty="0"/>
              <a:t>Unterzeichnung des internationalen </a:t>
            </a:r>
          </a:p>
          <a:p>
            <a:pPr algn="ctr"/>
            <a:r>
              <a:rPr lang="de-DE" sz="1600" b="1" dirty="0"/>
              <a:t>Übereinkommens über die Beseitigung von Gewalt und Belästigung in der Arbeitswelt </a:t>
            </a:r>
            <a:br>
              <a:rPr lang="de-DE" sz="1600" b="1" dirty="0"/>
            </a:br>
            <a:r>
              <a:rPr lang="de-DE" sz="1600" dirty="0"/>
              <a:t>(ILO - Übereinkommen 190) </a:t>
            </a:r>
          </a:p>
          <a:p>
            <a:pPr algn="ctr"/>
            <a:endParaRPr lang="de-DE" sz="1600" dirty="0"/>
          </a:p>
          <a:p>
            <a:pPr algn="ctr"/>
            <a:endParaRPr lang="de-DE" sz="1600" dirty="0"/>
          </a:p>
          <a:p>
            <a:pPr marL="285750" indent="-285750" algn="ctr">
              <a:buFont typeface="Wingdings" panose="05000000000000000000" pitchFamily="2" charset="2"/>
              <a:buChar char="Ø"/>
            </a:pPr>
            <a:r>
              <a:rPr lang="de-DE" sz="1600" dirty="0"/>
              <a:t>verbindliche internationale Mindeststandards</a:t>
            </a:r>
          </a:p>
          <a:p>
            <a:pPr marL="285750" indent="-285750" algn="ctr">
              <a:buFont typeface="Wingdings" panose="05000000000000000000" pitchFamily="2" charset="2"/>
              <a:buChar char="Ø"/>
            </a:pPr>
            <a:r>
              <a:rPr lang="de-DE" sz="1600" dirty="0"/>
              <a:t>Umsetzung auf nationaler Ebene erforderlich </a:t>
            </a:r>
          </a:p>
          <a:p>
            <a:pPr marL="285750" indent="-285750" algn="ctr">
              <a:buFont typeface="Wingdings" panose="05000000000000000000" pitchFamily="2" charset="2"/>
              <a:buChar char="Ø"/>
            </a:pPr>
            <a:endParaRPr lang="de-DE" sz="1600" dirty="0"/>
          </a:p>
          <a:p>
            <a:pPr marL="285750" indent="-285750" algn="ctr">
              <a:buFont typeface="Wingdings" panose="05000000000000000000" pitchFamily="2" charset="2"/>
              <a:buChar char="Ø"/>
            </a:pPr>
            <a:r>
              <a:rPr lang="de-DE" sz="2000" dirty="0"/>
              <a:t>Null-</a:t>
            </a:r>
            <a:r>
              <a:rPr lang="de-DE" sz="2000" dirty="0" err="1"/>
              <a:t>Tolanz</a:t>
            </a:r>
            <a:r>
              <a:rPr lang="de-DE" sz="2000" dirty="0"/>
              <a:t>-Regel</a:t>
            </a:r>
          </a:p>
          <a:p>
            <a:pPr marL="285750" indent="-285750" algn="ctr">
              <a:buFont typeface="Wingdings" panose="05000000000000000000" pitchFamily="2" charset="2"/>
              <a:buChar char="Ø"/>
            </a:pPr>
            <a:endParaRPr lang="de-DE" sz="1600" dirty="0"/>
          </a:p>
          <a:p>
            <a:pPr algn="ctr"/>
            <a:endParaRPr lang="de-DE" sz="1600" dirty="0"/>
          </a:p>
          <a:p>
            <a:pPr algn="ctr"/>
            <a:endParaRPr lang="de-DE" sz="1600" dirty="0"/>
          </a:p>
          <a:p>
            <a:pPr algn="ctr"/>
            <a:endParaRPr lang="de-DE" sz="1600" dirty="0"/>
          </a:p>
          <a:p>
            <a:endParaRPr lang="de-DE" dirty="0"/>
          </a:p>
          <a:p>
            <a:endParaRPr lang="de-DE" dirty="0"/>
          </a:p>
        </p:txBody>
      </p:sp>
    </p:spTree>
    <p:extLst>
      <p:ext uri="{BB962C8B-B14F-4D97-AF65-F5344CB8AC3E}">
        <p14:creationId xmlns:p14="http://schemas.microsoft.com/office/powerpoint/2010/main" val="1658918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D35F37-AC9D-43EE-8245-AFDC018A53AB}"/>
              </a:ext>
            </a:extLst>
          </p:cNvPr>
          <p:cNvSpPr>
            <a:spLocks noGrp="1"/>
          </p:cNvSpPr>
          <p:nvPr>
            <p:ph type="title"/>
          </p:nvPr>
        </p:nvSpPr>
        <p:spPr/>
        <p:txBody>
          <a:bodyPr/>
          <a:lstStyle/>
          <a:p>
            <a:r>
              <a:rPr lang="de-DE" kern="0" dirty="0"/>
              <a:t>Sexualisierte Diskriminierung und Gewalt am Arbeitsplatz</a:t>
            </a:r>
            <a:br>
              <a:rPr lang="de-DE" kern="0" dirty="0"/>
            </a:br>
            <a:r>
              <a:rPr lang="de-DE" sz="1600" kern="0" dirty="0"/>
              <a:t> 3.    Begriffsbestimmungen </a:t>
            </a:r>
            <a:endParaRPr lang="de-DE" dirty="0"/>
          </a:p>
        </p:txBody>
      </p:sp>
      <p:sp>
        <p:nvSpPr>
          <p:cNvPr id="3" name="Inhaltsplatzhalter 2">
            <a:extLst>
              <a:ext uri="{FF2B5EF4-FFF2-40B4-BE49-F238E27FC236}">
                <a16:creationId xmlns:a16="http://schemas.microsoft.com/office/drawing/2014/main" id="{CEF22554-A6B1-4ECF-A4C0-D78B89957FFF}"/>
              </a:ext>
            </a:extLst>
          </p:cNvPr>
          <p:cNvSpPr>
            <a:spLocks noGrp="1"/>
          </p:cNvSpPr>
          <p:nvPr>
            <p:ph idx="1"/>
          </p:nvPr>
        </p:nvSpPr>
        <p:spPr/>
        <p:txBody>
          <a:bodyPr/>
          <a:lstStyle/>
          <a:p>
            <a:pPr marL="285750" indent="-285750">
              <a:buFont typeface="Wingdings" panose="05000000000000000000" pitchFamily="2" charset="2"/>
              <a:buChar char="§"/>
            </a:pPr>
            <a:r>
              <a:rPr lang="de-DE" b="1" dirty="0"/>
              <a:t>Art. 1 des ILO-Übereinkommens 190:</a:t>
            </a:r>
          </a:p>
          <a:p>
            <a:endParaRPr lang="de-DE" dirty="0"/>
          </a:p>
          <a:p>
            <a:pPr marL="342900" indent="-342900" algn="just">
              <a:buAutoNum type="alphaLcParenR"/>
            </a:pPr>
            <a:r>
              <a:rPr lang="de-DE" dirty="0"/>
              <a:t>bezieht sich der Begriff </a:t>
            </a:r>
            <a:r>
              <a:rPr lang="de-DE" b="1" dirty="0"/>
              <a:t>„Gewalt und Belästigung“ </a:t>
            </a:r>
            <a:r>
              <a:rPr lang="de-DE" dirty="0"/>
              <a:t>in der Arbeitswelt auf eine Bandbreite von inakzeptablen Verhaltensweisen und Praktiken oder deren Androhung, gleich es sich um ein einmaliges oder ein wiederholtes Vorkommnis handelt, die auf physischen, psychischen, sexuellen oder wirtschaftlichen Schaden abzielen, diesen zur Folge haben oder wahrscheinlich zur Folge haben, und umfasst auch geschlechtsspezifische Gewalt und Belästigung</a:t>
            </a:r>
          </a:p>
          <a:p>
            <a:pPr algn="just"/>
            <a:endParaRPr lang="de-DE" dirty="0"/>
          </a:p>
          <a:p>
            <a:pPr marL="342900" indent="-342900" algn="just">
              <a:buAutoNum type="alphaLcParenR"/>
            </a:pPr>
            <a:r>
              <a:rPr lang="de-DE" dirty="0"/>
              <a:t>bedeutet der Begriff „geschlechtsspezifische Gewalt und Belästigung“ Gewalt und Belästigung, die gegen Personen aufgrund ihres Geschlechts gerichtet sind oder von denen Personen eines bestimmten biologischen oder sozialen Geschlechts unverhältnismäßig stark betroffen sind, und umfasst auch sexuelle Belästigung</a:t>
            </a:r>
          </a:p>
          <a:p>
            <a:endParaRPr lang="de-DE" dirty="0"/>
          </a:p>
          <a:p>
            <a:endParaRPr lang="de-DE" dirty="0"/>
          </a:p>
        </p:txBody>
      </p:sp>
    </p:spTree>
    <p:extLst>
      <p:ext uri="{BB962C8B-B14F-4D97-AF65-F5344CB8AC3E}">
        <p14:creationId xmlns:p14="http://schemas.microsoft.com/office/powerpoint/2010/main" val="1805371034"/>
      </p:ext>
    </p:extLst>
  </p:cSld>
  <p:clrMapOvr>
    <a:masterClrMapping/>
  </p:clrMapOvr>
</p:sld>
</file>

<file path=ppt/theme/theme1.xml><?xml version="1.0" encoding="utf-8"?>
<a:theme xmlns:a="http://schemas.openxmlformats.org/drawingml/2006/main" name="Vorlage Universität allgemein">
  <a:themeElements>
    <a:clrScheme name="Vorlage Universität allgemein 1">
      <a:dk1>
        <a:srgbClr val="000000"/>
      </a:dk1>
      <a:lt1>
        <a:srgbClr val="FFFFFF"/>
      </a:lt1>
      <a:dk2>
        <a:srgbClr val="000000"/>
      </a:dk2>
      <a:lt2>
        <a:srgbClr val="000000"/>
      </a:lt2>
      <a:accent1>
        <a:srgbClr val="CCD9D6"/>
      </a:accent1>
      <a:accent2>
        <a:srgbClr val="004131"/>
      </a:accent2>
      <a:accent3>
        <a:srgbClr val="FFFFFF"/>
      </a:accent3>
      <a:accent4>
        <a:srgbClr val="000000"/>
      </a:accent4>
      <a:accent5>
        <a:srgbClr val="E2E9E8"/>
      </a:accent5>
      <a:accent6>
        <a:srgbClr val="003A2B"/>
      </a:accent6>
      <a:hlink>
        <a:srgbClr val="004131"/>
      </a:hlink>
      <a:folHlink>
        <a:srgbClr val="969696"/>
      </a:folHlink>
    </a:clrScheme>
    <a:fontScheme name="Vorlage Universität allgemein">
      <a:majorFont>
        <a:latin typeface="Palatino Linotype"/>
        <a:ea typeface=""/>
        <a:cs typeface=""/>
      </a:majorFont>
      <a:minorFont>
        <a:latin typeface="Palatino Linotype"/>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0" i="0" u="none" strike="noStrike" cap="none" normalizeH="0" baseline="0" smtClean="0">
            <a:ln>
              <a:noFill/>
            </a:ln>
            <a:solidFill>
              <a:schemeClr val="tx1"/>
            </a:solidFill>
            <a:effectLst/>
            <a:latin typeface="Lucida Sans Unicode"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0" i="0" u="none" strike="noStrike" cap="none" normalizeH="0" baseline="0" smtClean="0">
            <a:ln>
              <a:noFill/>
            </a:ln>
            <a:solidFill>
              <a:schemeClr val="tx1"/>
            </a:solidFill>
            <a:effectLst/>
            <a:latin typeface="Lucida Sans Unicode" pitchFamily="34" charset="0"/>
          </a:defRPr>
        </a:defPPr>
      </a:lstStyle>
    </a:lnDef>
  </a:objectDefaults>
  <a:extraClrSchemeLst>
    <a:extraClrScheme>
      <a:clrScheme name="Vorlage Universität allgemein 1">
        <a:dk1>
          <a:srgbClr val="000000"/>
        </a:dk1>
        <a:lt1>
          <a:srgbClr val="FFFFFF"/>
        </a:lt1>
        <a:dk2>
          <a:srgbClr val="000000"/>
        </a:dk2>
        <a:lt2>
          <a:srgbClr val="000000"/>
        </a:lt2>
        <a:accent1>
          <a:srgbClr val="CCD9D6"/>
        </a:accent1>
        <a:accent2>
          <a:srgbClr val="004131"/>
        </a:accent2>
        <a:accent3>
          <a:srgbClr val="FFFFFF"/>
        </a:accent3>
        <a:accent4>
          <a:srgbClr val="000000"/>
        </a:accent4>
        <a:accent5>
          <a:srgbClr val="E2E9E8"/>
        </a:accent5>
        <a:accent6>
          <a:srgbClr val="003A2B"/>
        </a:accent6>
        <a:hlink>
          <a:srgbClr val="004131"/>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Vorlage Universität allgemein</Template>
  <TotalTime>0</TotalTime>
  <Words>1868</Words>
  <Application>Microsoft Office PowerPoint</Application>
  <PresentationFormat>Bildschirmpräsentation (4:3)</PresentationFormat>
  <Paragraphs>281</Paragraphs>
  <Slides>29</Slides>
  <Notes>5</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29</vt:i4>
      </vt:variant>
    </vt:vector>
  </HeadingPairs>
  <TitlesOfParts>
    <vt:vector size="38" baseType="lpstr">
      <vt:lpstr>Arial</vt:lpstr>
      <vt:lpstr>bundessansweb</vt:lpstr>
      <vt:lpstr>bundesserifweb</vt:lpstr>
      <vt:lpstr>Courier New</vt:lpstr>
      <vt:lpstr>Futura Lt BT</vt:lpstr>
      <vt:lpstr>Lucida Sans Unicode</vt:lpstr>
      <vt:lpstr>Palatino Linotype</vt:lpstr>
      <vt:lpstr>Wingdings</vt:lpstr>
      <vt:lpstr>Vorlage Universität allgemein</vt:lpstr>
      <vt:lpstr>#MeToo in der Wissenschaft?!  – Personalrechtliche Handlungsoptionen und  Handlungspflichten -  Herausforderungen für Arbeitgeber</vt:lpstr>
      <vt:lpstr>Ablauf</vt:lpstr>
      <vt:lpstr>PowerPoint-Präsentation</vt:lpstr>
      <vt:lpstr>PowerPoint-Präsentation</vt:lpstr>
      <vt:lpstr>Sexualisierte Diskriminierung und Gewalt am Arbeitsplatz  1.    Zahlen und Fakten   </vt:lpstr>
      <vt:lpstr>Sexualisierte Diskriminierung und Gewalt am Arbeitsplatz  1.    Zahlen und Fakten</vt:lpstr>
      <vt:lpstr>Sexualisierte Diskriminierung und Gewalt am Arbeitsplatz  1.    Zahlen und Fakten</vt:lpstr>
      <vt:lpstr>Sexualisierte Diskriminierung und Gewalt am Arbeitsplatz  2.    ILO-Übereinkommen 190</vt:lpstr>
      <vt:lpstr>Sexualisierte Diskriminierung und Gewalt am Arbeitsplatz  3.    Begriffsbestimmungen </vt:lpstr>
      <vt:lpstr>Sexualisierte Diskriminierung und Gewalt am Arbeitsplatz  3.    Begriffsbestimmungen </vt:lpstr>
      <vt:lpstr>Sexualisierte Diskriminierung und Gewalt am Arbeitsplatz  3.    Begriffsbestimmungen – Arten der sexuellen Belästigung </vt:lpstr>
      <vt:lpstr>Sexualisierte Diskriminierung und Gewalt am Arbeitsplatz  4.    Folgen</vt:lpstr>
      <vt:lpstr>Sexualisierte Diskriminierung und Gewalt am Arbeitsplatz  5.    Pflichten im Arbeitsverhältnis</vt:lpstr>
      <vt:lpstr>Sexualisierte Diskriminierung und Gewalt am Arbeitsplatz  5.    Pflichten im Arbeitsverhältnis</vt:lpstr>
      <vt:lpstr>Sexualisierte Diskriminierung und Gewalt am Arbeitsplatz  5.    Pflichten im Arbeitsverhältnis – Organisationspflichten des Arbeitgebers</vt:lpstr>
      <vt:lpstr>Sexualisierte Diskriminierung und Gewalt am Arbeitsplatz  5.    Pflichten im Arbeitsverhältnis – Organisationspflichten des Arbeitgebers</vt:lpstr>
      <vt:lpstr>Sexualisierte Diskriminierung und Gewalt am Arbeitsplatz  5.    Pflichten im Arbeitsverhältnis – Organisationspflichten des Arbeitgebers</vt:lpstr>
      <vt:lpstr>Sexualisierte Diskriminierung und Gewalt am Arbeitsplatz  5.    Pflichten im Arbeitsverhältnis – Organisationspflichten des Arbeitgebers</vt:lpstr>
      <vt:lpstr>Sexualisierte Diskriminierung und Gewalt am Arbeitsplatz  5.    Pflichten im Arbeitsverhältnis – Organisationspflichten des Arbeitgebers</vt:lpstr>
      <vt:lpstr>Sexualisierte Diskriminierung und Gewalt am Arbeitsplatz  5.    Pflichten im Arbeitsverhältnis – Organisationspflichten des Arbeitgebers</vt:lpstr>
      <vt:lpstr>Sexualisierte Diskriminierung und Gewalt am Arbeitsplatz  5.    Pflichten im Arbeitsverhältnis – Organisationspflichten des Arbeitgebers</vt:lpstr>
      <vt:lpstr>Sexualisierte Diskriminierung und Gewalt am Arbeitsplatz  5.    Pflichten im Arbeitsverhältnis – Organisationspflichten des Arbeitgebers</vt:lpstr>
      <vt:lpstr>Sexualisierte Diskriminierung und Gewalt am Arbeitsplatz  5.    Pflichten im Arbeitsverhältnis – Organisationspflichten des Arbeitgebers</vt:lpstr>
      <vt:lpstr>Sexualisierte Diskriminierung und Gewalt am Arbeitsplatz  6.    Reaktionsmöglichkeiten des Arbeitgebers – immer eine Frage des Einzelfalles</vt:lpstr>
      <vt:lpstr>Sexualisierte Diskriminierung und Gewalt am Arbeitsplatz  6.    Reaktionsmöglichkeiten des Arbeitgebers</vt:lpstr>
      <vt:lpstr>Sexualisierte Diskriminierung und Gewalt am Arbeitsplatz  6.    Reaktionsmöglichkeiten des Arbeitgebers</vt:lpstr>
      <vt:lpstr>Sexualisierte Diskriminierung und Gewalt am Arbeitsplatz  6.    Reaktionsmöglichkeiten des Arbeitgebers</vt:lpstr>
      <vt:lpstr>Sexualisierte Diskriminierung und Gewalt am Arbeitsplatz  7.    Folgen für den Arbeitgeber bei unzureichenden Maßnahmen</vt:lpstr>
      <vt:lpstr>  </vt:lpstr>
    </vt:vector>
  </TitlesOfParts>
  <Company>MLU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Titelseite ohne Bildleiste. Palatino Fett oder Lucida Sans Unicode Fett 24pt, max. 2-zeilig</dc:title>
  <dc:subject>Martin-Luther-Universität Halle-Wittenberg</dc:subject>
  <dc:creator>Dr. Alina Seidel</dc:creator>
  <cp:lastModifiedBy>Anke Habich</cp:lastModifiedBy>
  <cp:revision>396</cp:revision>
  <cp:lastPrinted>2020-09-28T14:34:53Z</cp:lastPrinted>
  <dcterms:created xsi:type="dcterms:W3CDTF">2010-02-25T10:50:55Z</dcterms:created>
  <dcterms:modified xsi:type="dcterms:W3CDTF">2020-09-29T05:32:38Z</dcterms:modified>
</cp:coreProperties>
</file>