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4" r:id="rId5"/>
    <p:sldMasterId id="2147483744" r:id="rId6"/>
    <p:sldMasterId id="2147483752" r:id="rId7"/>
    <p:sldMasterId id="2147483797" r:id="rId8"/>
  </p:sldMasterIdLst>
  <p:notesMasterIdLst>
    <p:notesMasterId r:id="rId33"/>
  </p:notesMasterIdLst>
  <p:sldIdLst>
    <p:sldId id="256" r:id="rId9"/>
    <p:sldId id="377" r:id="rId10"/>
    <p:sldId id="387" r:id="rId11"/>
    <p:sldId id="386" r:id="rId12"/>
    <p:sldId id="402" r:id="rId13"/>
    <p:sldId id="394" r:id="rId14"/>
    <p:sldId id="397" r:id="rId15"/>
    <p:sldId id="396" r:id="rId16"/>
    <p:sldId id="395" r:id="rId17"/>
    <p:sldId id="398" r:id="rId18"/>
    <p:sldId id="399" r:id="rId19"/>
    <p:sldId id="400" r:id="rId20"/>
    <p:sldId id="388" r:id="rId21"/>
    <p:sldId id="389" r:id="rId22"/>
    <p:sldId id="390" r:id="rId23"/>
    <p:sldId id="392" r:id="rId24"/>
    <p:sldId id="393" r:id="rId25"/>
    <p:sldId id="404" r:id="rId26"/>
    <p:sldId id="403" r:id="rId27"/>
    <p:sldId id="405" r:id="rId28"/>
    <p:sldId id="383" r:id="rId29"/>
    <p:sldId id="384" r:id="rId30"/>
    <p:sldId id="355" r:id="rId31"/>
    <p:sldId id="259" r:id="rId3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4"/>
    <a:srgbClr val="F9B104"/>
    <a:srgbClr val="D71419"/>
    <a:srgbClr val="00629B"/>
    <a:srgbClr val="0082C8"/>
    <a:srgbClr val="009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6" autoAdjust="0"/>
    <p:restoredTop sz="97478" autoAdjust="0"/>
  </p:normalViewPr>
  <p:slideViewPr>
    <p:cSldViewPr snapToGrid="0" showGuides="1">
      <p:cViewPr varScale="1">
        <p:scale>
          <a:sx n="96" d="100"/>
          <a:sy n="96" d="100"/>
        </p:scale>
        <p:origin x="108" y="4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>
        <p:guide orient="horz" pos="3127"/>
        <p:guide pos="2141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347D0-A048-415F-B819-480F6943B911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9B008-D102-4AC3-8912-EE9794E190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53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9B008-D102-4AC3-8912-EE9794E190B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95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48D31CF-169B-46B7-B926-7BA4996CF0B3}"/>
              </a:ext>
            </a:extLst>
          </p:cNvPr>
          <p:cNvSpPr/>
          <p:nvPr userDrawn="1"/>
        </p:nvSpPr>
        <p:spPr>
          <a:xfrm>
            <a:off x="0" y="0"/>
            <a:ext cx="658813" cy="620713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DBEDBA5-31B5-4EDC-A0A8-B3E4BFE0C6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1485896"/>
            <a:ext cx="8966200" cy="11567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3600" b="1">
                <a:solidFill>
                  <a:srgbClr val="003C6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2-zeiliger </a:t>
            </a:r>
          </a:p>
          <a:p>
            <a:pPr lvl="0"/>
            <a:r>
              <a:rPr lang="de-DE" dirty="0"/>
              <a:t>Titel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823C6942-93D4-49E0-8D61-E679F45883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2701426"/>
            <a:ext cx="8966200" cy="11567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3600" b="0">
                <a:solidFill>
                  <a:srgbClr val="003C6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4AF8AA62-207E-4D88-95E9-152ECD457E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4596811"/>
            <a:ext cx="8966200" cy="3450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rgbClr val="003C6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Name, Fachbereich | Datum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EFBB119-8AA0-4176-880A-B76CE65F4EC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99688" y="0"/>
            <a:ext cx="1992312" cy="6421821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</p:spTree>
    <p:extLst>
      <p:ext uri="{BB962C8B-B14F-4D97-AF65-F5344CB8AC3E}">
        <p14:creationId xmlns:p14="http://schemas.microsoft.com/office/powerpoint/2010/main" val="10225192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624681"/>
            <a:ext cx="5149850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384926" y="0"/>
            <a:ext cx="5808663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972E6CDB-960C-48AB-BC47-E4C37BEA72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196" y="2061130"/>
            <a:ext cx="5149848" cy="38038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3481609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9FCC3B"/>
          </p15:clr>
        </p15:guide>
        <p15:guide id="2" pos="4021" userDrawn="1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1864FC0-F3D9-45EB-A896-2074721ACFA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-1"/>
            <a:ext cx="5805487" cy="43656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28C752CA-A70B-4CE5-819A-24ACAC3EDC9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383338" y="2060575"/>
            <a:ext cx="5149850" cy="37449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8648D0A6-D2B1-4BFD-95B9-E011890D45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6514" y="623887"/>
            <a:ext cx="5146674" cy="930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96BD9DEB-8D06-4A31-8B04-0F6DB5EB79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194" y="4944168"/>
            <a:ext cx="5147469" cy="930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</p:spTree>
    <p:extLst>
      <p:ext uri="{BB962C8B-B14F-4D97-AF65-F5344CB8AC3E}">
        <p14:creationId xmlns:p14="http://schemas.microsoft.com/office/powerpoint/2010/main" val="3363923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782" y="2063163"/>
            <a:ext cx="3235325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1864FC0-F3D9-45EB-A896-2074721ACFA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1"/>
            <a:ext cx="12192000" cy="14843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2D65283B-4995-43BA-B860-5087CD9C15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196" y="3502819"/>
            <a:ext cx="3241676" cy="2305050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3267EC94-0F31-4ED9-B197-4B285A7E44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5959" y="2062956"/>
            <a:ext cx="3241675" cy="3744913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B072B6E0-3D12-4A60-A438-0459DAC585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93105" y="2060575"/>
            <a:ext cx="3241674" cy="3744913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3590335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en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>
            <a:extLst>
              <a:ext uri="{FF2B5EF4-FFF2-40B4-BE49-F238E27FC236}">
                <a16:creationId xmlns:a16="http://schemas.microsoft.com/office/drawing/2014/main" id="{ECCB6A48-A94F-44E3-8EBF-1A74287B4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3"/>
            <a:ext cx="10874375" cy="6969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022F3A50-4A5D-4397-AAA6-854AA1ED1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0164" y="2062726"/>
            <a:ext cx="3525836" cy="82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D93A3AF-BED7-4AB6-B8CC-22FC5DC4CF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0164" y="1486694"/>
            <a:ext cx="3525836" cy="52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A127B85B-247B-4450-A14A-74FC11BB0A7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385720" y="1486694"/>
            <a:ext cx="1331118" cy="1402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400"/>
            </a:lvl1pPr>
          </a:lstStyle>
          <a:p>
            <a:r>
              <a:rPr lang="de-DE" dirty="0"/>
              <a:t>Personalbild einfügen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732AFA0C-8598-4400-97B2-95F3C277BB8A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61988" y="1485106"/>
            <a:ext cx="1330325" cy="1404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de-DE" dirty="0"/>
              <a:t>Personalbild einfügen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924436A5-2031-4CA3-AE88-97A8987B54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92975" y="2061136"/>
            <a:ext cx="3557713" cy="828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88C61B81-8632-4FA3-BBB2-983CEB61E6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92975" y="1485105"/>
            <a:ext cx="3557713" cy="516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4AF41AA8-7524-4B6F-BCBF-6D7452C167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70164" y="4078851"/>
            <a:ext cx="3525836" cy="82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6B44985F-FD2C-441C-85AD-411A7704AB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70164" y="3502819"/>
            <a:ext cx="3525836" cy="52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2E53B201-A02E-40B5-B921-B3A6A510B22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94690" y="4078851"/>
            <a:ext cx="3525836" cy="82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4B685E78-334E-4E1C-BDD3-46BB1A42F6A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94690" y="3502819"/>
            <a:ext cx="3525836" cy="52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30" name="Bildplatzhalter 3">
            <a:extLst>
              <a:ext uri="{FF2B5EF4-FFF2-40B4-BE49-F238E27FC236}">
                <a16:creationId xmlns:a16="http://schemas.microsoft.com/office/drawing/2014/main" id="{437B9020-6A7B-4CBE-9B97-1D192E75B383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61988" y="3502024"/>
            <a:ext cx="1330325" cy="1404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de-DE" dirty="0"/>
              <a:t>Personalbild einfügen</a:t>
            </a:r>
          </a:p>
        </p:txBody>
      </p:sp>
      <p:sp>
        <p:nvSpPr>
          <p:cNvPr id="31" name="Bildplatzhalter 3">
            <a:extLst>
              <a:ext uri="{FF2B5EF4-FFF2-40B4-BE49-F238E27FC236}">
                <a16:creationId xmlns:a16="http://schemas.microsoft.com/office/drawing/2014/main" id="{C22370A9-C926-45DB-A6F3-38AC300FB6E4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385720" y="3503136"/>
            <a:ext cx="1331118" cy="1402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400"/>
            </a:lvl1pPr>
          </a:lstStyle>
          <a:p>
            <a:r>
              <a:rPr lang="de-DE" dirty="0"/>
              <a:t>Personalbild einfügen</a:t>
            </a:r>
          </a:p>
        </p:txBody>
      </p:sp>
    </p:spTree>
    <p:extLst>
      <p:ext uri="{BB962C8B-B14F-4D97-AF65-F5344CB8AC3E}">
        <p14:creationId xmlns:p14="http://schemas.microsoft.com/office/powerpoint/2010/main" val="724363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23">
          <p15:clr>
            <a:srgbClr val="9FCC3B"/>
          </p15:clr>
        </p15:guide>
        <p15:guide id="2" pos="4861">
          <p15:clr>
            <a:srgbClr val="9FCC3B"/>
          </p15:clr>
        </p15:guide>
        <p15:guide id="3" orient="horz" pos="935" userDrawn="1">
          <p15:clr>
            <a:srgbClr val="9FCC3B"/>
          </p15:clr>
        </p15:guide>
        <p15:guide id="4" pos="1617" userDrawn="1">
          <p15:clr>
            <a:srgbClr val="9FCC3B"/>
          </p15:clr>
        </p15:guide>
        <p15:guide id="5" pos="1255" userDrawn="1">
          <p15:clr>
            <a:srgbClr val="9FCC3B"/>
          </p15:clr>
        </p15:guide>
        <p15:guide id="6" orient="horz" pos="1820" userDrawn="1">
          <p15:clr>
            <a:srgbClr val="9FCC3B"/>
          </p15:clr>
        </p15:guide>
        <p15:guide id="7" orient="horz" pos="2205" userDrawn="1">
          <p15:clr>
            <a:srgbClr val="9FCC3B"/>
          </p15:clr>
        </p15:guide>
        <p15:guide id="8" orient="horz" pos="3113" userDrawn="1">
          <p15:clr>
            <a:srgbClr val="9FCC3B"/>
          </p15:clr>
        </p15:guide>
        <p15:guide id="9" pos="3659" userDrawn="1">
          <p15:clr>
            <a:srgbClr val="9FCC3B"/>
          </p15:clr>
        </p15:guide>
        <p15:guide id="10" pos="4021" userDrawn="1">
          <p15:clr>
            <a:srgbClr val="9FCC3B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670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EA48DBD6-1469-4146-A905-9DCA4187AA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351189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>
            <a:extLst>
              <a:ext uri="{FF2B5EF4-FFF2-40B4-BE49-F238E27FC236}">
                <a16:creationId xmlns:a16="http://schemas.microsoft.com/office/drawing/2014/main" id="{3247624A-3944-442F-833C-E278ADCF8E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5" y="2061131"/>
            <a:ext cx="5145089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588B4E83-B3ED-45F6-973F-3CA9AED9C6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5717" y="2061131"/>
            <a:ext cx="5145088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1E273FC6-B2A6-4C1C-A29B-901F9E15C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2394085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9FCC3B"/>
          </p15:clr>
        </p15:guide>
        <p15:guide id="2" pos="3659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>
            <a:extLst>
              <a:ext uri="{FF2B5EF4-FFF2-40B4-BE49-F238E27FC236}">
                <a16:creationId xmlns:a16="http://schemas.microsoft.com/office/drawing/2014/main" id="{1E70BD86-86A1-4C6D-96DF-809D504930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5" y="624682"/>
            <a:ext cx="5149850" cy="859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BEB9350-4759-4F7E-8688-63CF07204A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5719" y="624682"/>
            <a:ext cx="5149850" cy="859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3D970966-2EFF-4F99-AE84-624F60141F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5" y="2061131"/>
            <a:ext cx="5145089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EB660797-1AA9-448B-9AA9-895A73042A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5717" y="2061131"/>
            <a:ext cx="5145088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3277986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9FCC3B"/>
          </p15:clr>
        </p15:guide>
        <p15:guide id="2" pos="3659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>
            <a:extLst>
              <a:ext uri="{FF2B5EF4-FFF2-40B4-BE49-F238E27FC236}">
                <a16:creationId xmlns:a16="http://schemas.microsoft.com/office/drawing/2014/main" id="{AD8C7473-AB00-4929-94F7-70A5D2FD7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7545" y="2061131"/>
            <a:ext cx="3239294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738C86E1-6EBC-4EB0-A8E8-93CAF2BD2E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195" y="2061131"/>
            <a:ext cx="3239293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7ED76798-C0F2-4347-8531-606E7ACEAB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3893" y="2061132"/>
            <a:ext cx="3239296" cy="3744356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229103AB-FF9D-48C4-B031-DED754810C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774207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9FCC3B"/>
          </p15:clr>
        </p15:guide>
        <p15:guide id="2" pos="2457">
          <p15:clr>
            <a:srgbClr val="9FCC3B"/>
          </p15:clr>
        </p15:guide>
        <p15:guide id="3" orient="horz" pos="1298">
          <p15:clr>
            <a:srgbClr val="9FCC3B"/>
          </p15:clr>
        </p15:guide>
        <p15:guide id="4" pos="4861">
          <p15:clr>
            <a:srgbClr val="9FCC3B"/>
          </p15:clr>
        </p15:guide>
        <p15:guide id="5" pos="5223">
          <p15:clr>
            <a:srgbClr val="9FCC3B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>
            <a:extLst>
              <a:ext uri="{FF2B5EF4-FFF2-40B4-BE49-F238E27FC236}">
                <a16:creationId xmlns:a16="http://schemas.microsoft.com/office/drawing/2014/main" id="{59402333-1E97-4388-B7B7-6AE23DB145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5" y="624680"/>
            <a:ext cx="3239293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CD47951-53B5-4877-A231-AFA0AAA040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544" y="624679"/>
            <a:ext cx="3239294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B79365E9-5295-4193-B104-1FBDAAEC10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3893" y="624682"/>
            <a:ext cx="3239295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CC86E5C-4506-49B6-A205-8411E2EE3E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7545" y="2061131"/>
            <a:ext cx="3239294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08D7926D-754B-448A-A575-EFCE9DEFA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195" y="2061131"/>
            <a:ext cx="3239293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E3073096-876D-4BC7-A4F0-5C2DF26569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3893" y="2061132"/>
            <a:ext cx="3239296" cy="3744356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163791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9FCC3B"/>
          </p15:clr>
        </p15:guide>
        <p15:guide id="2" pos="2457">
          <p15:clr>
            <a:srgbClr val="9FCC3B"/>
          </p15:clr>
        </p15:guide>
        <p15:guide id="3" orient="horz" pos="1298">
          <p15:clr>
            <a:srgbClr val="9FCC3B"/>
          </p15:clr>
        </p15:guide>
        <p15:guide id="4" pos="4861">
          <p15:clr>
            <a:srgbClr val="9FCC3B"/>
          </p15:clr>
        </p15:guide>
        <p15:guide id="5" pos="5223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>
            <a:extLst>
              <a:ext uri="{FF2B5EF4-FFF2-40B4-BE49-F238E27FC236}">
                <a16:creationId xmlns:a16="http://schemas.microsoft.com/office/drawing/2014/main" id="{8A3C93A6-1BFD-481F-A0F7-07C1F90958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8099" y="3301918"/>
            <a:ext cx="5149850" cy="25654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</p:txBody>
      </p:sp>
      <p:sp>
        <p:nvSpPr>
          <p:cNvPr id="6" name="Bildplatzhalter 7">
            <a:extLst>
              <a:ext uri="{FF2B5EF4-FFF2-40B4-BE49-F238E27FC236}">
                <a16:creationId xmlns:a16="http://schemas.microsoft.com/office/drawing/2014/main" id="{B8497AE1-4740-48D0-BD71-D1886A830BD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0"/>
            <a:ext cx="5808663" cy="6426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C872EE53-0AE1-4F45-B47E-D9A733ADE2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8101" y="625253"/>
            <a:ext cx="5149850" cy="162798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36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  <a:p>
            <a:pPr lvl="0"/>
            <a:r>
              <a:rPr lang="de-DE" dirty="0"/>
              <a:t>eingeben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0C1CC6D-82BA-4E85-8CC3-168956200D84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Fußzeile | Seite </a:t>
            </a:r>
            <a:fld id="{A7AD75F3-F555-4A7F-92A5-DC171BCA18DB}" type="slidenum">
              <a:rPr lang="de-DE" sz="1000" b="0" i="0" u="none" strike="noStrike" kern="1200" baseline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‹Nr.›</a:t>
            </a:fld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451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3659" userDrawn="1">
          <p15:clr>
            <a:srgbClr val="9FCC3B"/>
          </p15:clr>
        </p15:guide>
        <p15:guide id="21" pos="7265" userDrawn="1">
          <p15:clr>
            <a:srgbClr val="9FCC3B"/>
          </p15:clr>
        </p15:guide>
        <p15:guide id="34" pos="4021" userDrawn="1">
          <p15:clr>
            <a:srgbClr val="9FCC3B"/>
          </p15:clr>
        </p15:guide>
        <p15:guide id="35" orient="horz" pos="391" userDrawn="1">
          <p15:clr>
            <a:srgbClr val="9FCC3B"/>
          </p15:clr>
        </p15:guide>
        <p15:guide id="36" orient="horz" pos="3657" userDrawn="1">
          <p15:clr>
            <a:srgbClr val="9FCC3B"/>
          </p15:clr>
        </p15:guide>
        <p15:guide id="37" orient="horz" pos="2076" userDrawn="1">
          <p15:clr>
            <a:srgbClr val="9FCC3B"/>
          </p15:clr>
        </p15:guide>
        <p15:guide id="38" orient="horz" pos="1820" userDrawn="1">
          <p15:clr>
            <a:srgbClr val="9FCC3B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E0E5026F-D577-4EB2-ABD7-60C033B20D65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61988" y="2063751"/>
            <a:ext cx="8963025" cy="374173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Tabelle einfügen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B1DDC453-3A4C-463D-AC16-5A3452191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2812965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706FAAC1-3799-4514-8334-7632688F45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5" y="624683"/>
            <a:ext cx="5149850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0B80D08-2E0A-4C8F-84F3-F9127B891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195" y="2061131"/>
            <a:ext cx="5149850" cy="3803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25151B0-787F-41D3-99CD-F0152A3FED28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11230AC-6D90-45AF-9D04-4B6F866F31AD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Fußzeile | Seite </a:t>
            </a:r>
            <a:fld id="{A7AD75F3-F555-4A7F-92A5-DC171BCA18DB}" type="slidenum">
              <a:rPr lang="de-DE" sz="1000" b="0" i="0" u="none" strike="noStrike" kern="1200" baseline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‹Nr.›</a:t>
            </a:fld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BA3C08A-E602-49B2-AB5D-18490E8A6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9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7A8CBA1-F527-429D-B4F1-24A467126F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410546-FF82-4D85-8059-B9D34D15FD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38" y="2114175"/>
            <a:ext cx="3240000" cy="162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C20E42F-FF6F-4B9B-BCD9-E5C6F7056BCC}"/>
              </a:ext>
            </a:extLst>
          </p:cNvPr>
          <p:cNvSpPr txBox="1"/>
          <p:nvPr userDrawn="1"/>
        </p:nvSpPr>
        <p:spPr>
          <a:xfrm>
            <a:off x="0" y="4102453"/>
            <a:ext cx="12192000" cy="342723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spAutoFit/>
          </a:bodyPr>
          <a:lstStyle/>
          <a:p>
            <a:pPr algn="ctr">
              <a:lnSpc>
                <a:spcPts val="2880"/>
              </a:lnSpc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www.hs-merseburg.de</a:t>
            </a:r>
          </a:p>
        </p:txBody>
      </p:sp>
    </p:spTree>
    <p:extLst>
      <p:ext uri="{BB962C8B-B14F-4D97-AF65-F5344CB8AC3E}">
        <p14:creationId xmlns:p14="http://schemas.microsoft.com/office/powerpoint/2010/main" val="60600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7BFF318-38F6-4E4D-9F4B-0A86FDCE7B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433" y="2894580"/>
            <a:ext cx="5149849" cy="32134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</p:txBody>
      </p:sp>
      <p:sp>
        <p:nvSpPr>
          <p:cNvPr id="7" name="Bildplatzhalter 8">
            <a:extLst>
              <a:ext uri="{FF2B5EF4-FFF2-40B4-BE49-F238E27FC236}">
                <a16:creationId xmlns:a16="http://schemas.microsoft.com/office/drawing/2014/main" id="{CA704319-0422-4938-A437-EAD8A006469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91513" y="0"/>
            <a:ext cx="3900487" cy="6426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5B22818F-B4C4-4838-862B-C9B64FDE0F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625253"/>
            <a:ext cx="7058025" cy="162798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36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  <a:p>
            <a:pPr lvl="0"/>
            <a:r>
              <a:rPr lang="de-DE" dirty="0"/>
              <a:t>eingeben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F3D7AF-3C17-4948-B4CF-C7DC6606CEC5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Fußzeile | Seite </a:t>
            </a:r>
            <a:fld id="{A7AD75F3-F555-4A7F-92A5-DC171BCA18DB}" type="slidenum">
              <a:rPr lang="de-DE" sz="1000" b="0" i="0" u="none" strike="noStrike" kern="1200" baseline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‹Nr.›</a:t>
            </a:fld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934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23" userDrawn="1">
          <p15:clr>
            <a:srgbClr val="9FCC3B"/>
          </p15:clr>
        </p15:guide>
        <p15:guide id="2" pos="3659" userDrawn="1">
          <p15:clr>
            <a:srgbClr val="9FCC3B"/>
          </p15:clr>
        </p15:guide>
        <p15:guide id="3" orient="horz" pos="1820" userDrawn="1">
          <p15:clr>
            <a:srgbClr val="9FCC3B"/>
          </p15:clr>
        </p15:guide>
        <p15:guide id="4" pos="4861" userDrawn="1">
          <p15:clr>
            <a:srgbClr val="9FCC3B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05B4367-ACD9-4D61-9800-7298F65072C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2192000" cy="28892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465F4B3-0F50-4754-990A-6B5115DA20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3500438"/>
            <a:ext cx="10874375" cy="23050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36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  <a:p>
            <a:pPr lvl="0"/>
            <a:r>
              <a:rPr lang="de-DE" dirty="0"/>
              <a:t>eingeben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3AA4555-FD62-4A4A-AFCB-F8C35CC91EEC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Fußzeile | Seite </a:t>
            </a:r>
            <a:fld id="{A7AD75F3-F555-4A7F-92A5-DC171BCA18DB}" type="slidenum">
              <a:rPr lang="de-DE" sz="1000" b="0" i="0" u="none" strike="noStrike" kern="1200" baseline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‹Nr.›</a:t>
            </a:fld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167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0" userDrawn="1">
          <p15:clr>
            <a:srgbClr val="9FCC3B"/>
          </p15:clr>
        </p15:guide>
        <p15:guide id="2" orient="horz" pos="2205" userDrawn="1">
          <p15:clr>
            <a:srgbClr val="9FCC3B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27B362E-1728-4FDE-9D23-C821FE676826}"/>
              </a:ext>
            </a:extLst>
          </p:cNvPr>
          <p:cNvSpPr txBox="1"/>
          <p:nvPr userDrawn="1"/>
        </p:nvSpPr>
        <p:spPr>
          <a:xfrm>
            <a:off x="668337" y="631825"/>
            <a:ext cx="3816351" cy="552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10000"/>
              </a:lnSpc>
            </a:pPr>
            <a:r>
              <a:rPr lang="de-DE" sz="3600" b="1" dirty="0">
                <a:solidFill>
                  <a:srgbClr val="003C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Inhalt</a:t>
            </a:r>
            <a:endParaRPr lang="de-D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709DC232-3135-4F78-8448-64378F4B9406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475163" y="620713"/>
            <a:ext cx="7058025" cy="519588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0A384968-9B61-43EF-9227-DDAA8F5951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337" y="1495189"/>
            <a:ext cx="3241676" cy="4310300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 typeface="+mj-lt"/>
              <a:buAutoNum type="arabicPeriod"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Inhalt 1</a:t>
            </a:r>
          </a:p>
          <a:p>
            <a:pPr lvl="0"/>
            <a:r>
              <a:rPr lang="de-DE" dirty="0"/>
              <a:t>Inhalt 2</a:t>
            </a:r>
          </a:p>
          <a:p>
            <a:pPr lvl="0"/>
            <a:r>
              <a:rPr lang="de-DE" dirty="0"/>
              <a:t>Inhalt 3</a:t>
            </a:r>
          </a:p>
        </p:txBody>
      </p:sp>
    </p:spTree>
    <p:extLst>
      <p:ext uri="{BB962C8B-B14F-4D97-AF65-F5344CB8AC3E}">
        <p14:creationId xmlns:p14="http://schemas.microsoft.com/office/powerpoint/2010/main" val="534168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91513" y="0"/>
            <a:ext cx="3900487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ADB85C6-9F3A-43B7-AF0C-D9F64CA423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4" y="2061129"/>
            <a:ext cx="7058025" cy="3744359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3CC72E4D-A033-403C-B21D-46B2B25589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625476"/>
            <a:ext cx="7058025" cy="858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422049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1" userDrawn="1">
          <p15:clr>
            <a:srgbClr val="9FCC3B"/>
          </p15:clr>
        </p15:guide>
        <p15:guide id="2" pos="5223" userDrawn="1">
          <p15:clr>
            <a:srgbClr val="9FCC3B"/>
          </p15:clr>
        </p15:guide>
        <p15:guide id="3" orient="horz" pos="1298" userDrawn="1">
          <p15:clr>
            <a:srgbClr val="9FCC3B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7A7E38D-31FF-408D-AAF5-2640737C17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4" y="2061129"/>
            <a:ext cx="7058025" cy="3744359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2A4F3486-C56B-4E33-BA69-D64C5A447DD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91513" y="623095"/>
            <a:ext cx="3241675" cy="226615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31F50820-4008-4C46-9383-148D2BFB26E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91513" y="3500439"/>
            <a:ext cx="3239293" cy="23050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C44B1472-14FA-40B0-921A-176666226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625476"/>
            <a:ext cx="7058025" cy="858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2312979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23">
          <p15:clr>
            <a:srgbClr val="9FCC3B"/>
          </p15:clr>
        </p15:guide>
        <p15:guide id="2" pos="4861">
          <p15:clr>
            <a:srgbClr val="9FCC3B"/>
          </p15:clr>
        </p15:guide>
        <p15:guide id="3" orient="horz" pos="1298">
          <p15:clr>
            <a:srgbClr val="9FCC3B"/>
          </p15:clr>
        </p15:guide>
        <p15:guide id="4" orient="horz" pos="1820" userDrawn="1">
          <p15:clr>
            <a:srgbClr val="9FCC3B"/>
          </p15:clr>
        </p15:guide>
        <p15:guide id="5" orient="horz" pos="2205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93895" y="624683"/>
            <a:ext cx="3239294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7716838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D52444C-766F-4056-96B6-3B5EC80CB8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3892" y="2061131"/>
            <a:ext cx="3241675" cy="38038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100604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1">
          <p15:clr>
            <a:srgbClr val="9FCC3B"/>
          </p15:clr>
        </p15:guide>
        <p15:guide id="2" pos="5223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5720" y="624679"/>
            <a:ext cx="5149850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5808663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2C9C7C57-5B3C-404F-8E51-0ED56B9F1D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6514" y="2065100"/>
            <a:ext cx="5146674" cy="37403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33806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9FCC3B"/>
          </p15:clr>
        </p15:guide>
        <p15:guide id="2" pos="4021" userDrawn="1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0DBCA2-5161-4FAC-8147-92291783ED0A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B5E0D5-89F8-4816-BA39-F18B3572F8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38" r:id="rId2"/>
    <p:sldLayoutId id="2147483742" r:id="rId3"/>
    <p:sldLayoutId id="214748374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9FCC3B"/>
          </p15:clr>
        </p15:guide>
        <p15:guide id="2" pos="1255" userDrawn="1">
          <p15:clr>
            <a:srgbClr val="F26B43"/>
          </p15:clr>
        </p15:guide>
        <p15:guide id="3" pos="1617" userDrawn="1">
          <p15:clr>
            <a:srgbClr val="F26B43"/>
          </p15:clr>
        </p15:guide>
        <p15:guide id="4" pos="2457" userDrawn="1">
          <p15:clr>
            <a:srgbClr val="F26B43"/>
          </p15:clr>
        </p15:guide>
        <p15:guide id="5" pos="2819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pos="4861" userDrawn="1">
          <p15:clr>
            <a:srgbClr val="F26B43"/>
          </p15:clr>
        </p15:guide>
        <p15:guide id="9" pos="5223" userDrawn="1">
          <p15:clr>
            <a:srgbClr val="F26B43"/>
          </p15:clr>
        </p15:guide>
        <p15:guide id="10" pos="6063" userDrawn="1">
          <p15:clr>
            <a:srgbClr val="F26B43"/>
          </p15:clr>
        </p15:guide>
        <p15:guide id="11" pos="6425" userDrawn="1">
          <p15:clr>
            <a:srgbClr val="F26B43"/>
          </p15:clr>
        </p15:guide>
        <p15:guide id="12" pos="7265" userDrawn="1">
          <p15:clr>
            <a:srgbClr val="9FCC3B"/>
          </p15:clr>
        </p15:guide>
        <p15:guide id="13" orient="horz" pos="935" userDrawn="1">
          <p15:clr>
            <a:srgbClr val="F26B43"/>
          </p15:clr>
        </p15:guide>
        <p15:guide id="14" orient="horz" pos="1298" userDrawn="1">
          <p15:clr>
            <a:srgbClr val="F26B43"/>
          </p15:clr>
        </p15:guide>
        <p15:guide id="15" orient="horz" pos="1820" userDrawn="1">
          <p15:clr>
            <a:srgbClr val="F26B43"/>
          </p15:clr>
        </p15:guide>
        <p15:guide id="16" orient="horz" pos="3657" userDrawn="1">
          <p15:clr>
            <a:srgbClr val="9FCC3B"/>
          </p15:clr>
        </p15:guide>
        <p15:guide id="17" orient="horz" pos="2750" userDrawn="1">
          <p15:clr>
            <a:srgbClr val="F26B43"/>
          </p15:clr>
        </p15:guide>
        <p15:guide id="19" orient="horz" pos="3113" userDrawn="1">
          <p15:clr>
            <a:srgbClr val="F26B43"/>
          </p15:clr>
        </p15:guide>
        <p15:guide id="20" orient="horz" pos="391" userDrawn="1">
          <p15:clr>
            <a:srgbClr val="9FCC3B"/>
          </p15:clr>
        </p15:guide>
        <p15:guide id="21" orient="horz" pos="220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0DBCA2-5161-4FAC-8147-92291783ED0A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E19357-4D4B-4989-A6AF-056F477B76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9FCC3B"/>
          </p15:clr>
        </p15:guide>
        <p15:guide id="2" pos="1255">
          <p15:clr>
            <a:srgbClr val="F26B43"/>
          </p15:clr>
        </p15:guide>
        <p15:guide id="3" pos="1617">
          <p15:clr>
            <a:srgbClr val="F26B43"/>
          </p15:clr>
        </p15:guide>
        <p15:guide id="4" pos="2457">
          <p15:clr>
            <a:srgbClr val="F26B43"/>
          </p15:clr>
        </p15:guide>
        <p15:guide id="5" pos="2819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pos="4861">
          <p15:clr>
            <a:srgbClr val="F26B43"/>
          </p15:clr>
        </p15:guide>
        <p15:guide id="9" pos="5223">
          <p15:clr>
            <a:srgbClr val="F26B43"/>
          </p15:clr>
        </p15:guide>
        <p15:guide id="10" pos="6063">
          <p15:clr>
            <a:srgbClr val="F26B43"/>
          </p15:clr>
        </p15:guide>
        <p15:guide id="11" pos="6425">
          <p15:clr>
            <a:srgbClr val="F26B43"/>
          </p15:clr>
        </p15:guide>
        <p15:guide id="12" pos="7265">
          <p15:clr>
            <a:srgbClr val="9FCC3B"/>
          </p15:clr>
        </p15:guide>
        <p15:guide id="13" orient="horz" pos="935">
          <p15:clr>
            <a:srgbClr val="F26B43"/>
          </p15:clr>
        </p15:guide>
        <p15:guide id="14" orient="horz" pos="1298">
          <p15:clr>
            <a:srgbClr val="F26B43"/>
          </p15:clr>
        </p15:guide>
        <p15:guide id="15" orient="horz" pos="1820">
          <p15:clr>
            <a:srgbClr val="F26B43"/>
          </p15:clr>
        </p15:guide>
        <p15:guide id="16" orient="horz" pos="3657">
          <p15:clr>
            <a:srgbClr val="9FCC3B"/>
          </p15:clr>
        </p15:guide>
        <p15:guide id="17" orient="horz" pos="2750">
          <p15:clr>
            <a:srgbClr val="F26B43"/>
          </p15:clr>
        </p15:guide>
        <p15:guide id="19" orient="horz" pos="3113">
          <p15:clr>
            <a:srgbClr val="F26B43"/>
          </p15:clr>
        </p15:guide>
        <p15:guide id="20" orient="horz" pos="391">
          <p15:clr>
            <a:srgbClr val="9FCC3B"/>
          </p15:clr>
        </p15:guide>
        <p15:guide id="21" orient="horz" pos="220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0DBCA2-5161-4FAC-8147-92291783ED0A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F3524E-E223-4E19-B4D7-0D94A6AD2B01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i="0" u="none" strike="noStrike" kern="1200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FEMPOWER Projekt @Hochschule Merseburg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67DD28-60BD-4440-9B66-089B0779A44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6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70" r:id="rId2"/>
    <p:sldLayoutId id="2147483773" r:id="rId3"/>
    <p:sldLayoutId id="2147483782" r:id="rId4"/>
    <p:sldLayoutId id="2147483791" r:id="rId5"/>
    <p:sldLayoutId id="2147483787" r:id="rId6"/>
    <p:sldLayoutId id="2147483786" r:id="rId7"/>
    <p:sldLayoutId id="2147483763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5">
          <p15:clr>
            <a:srgbClr val="9FCC3B"/>
          </p15:clr>
        </p15:guide>
        <p15:guide id="2" pos="1255">
          <p15:clr>
            <a:srgbClr val="F26B43"/>
          </p15:clr>
        </p15:guide>
        <p15:guide id="3" pos="1617">
          <p15:clr>
            <a:srgbClr val="F26B43"/>
          </p15:clr>
        </p15:guide>
        <p15:guide id="4" pos="2457">
          <p15:clr>
            <a:srgbClr val="F26B43"/>
          </p15:clr>
        </p15:guide>
        <p15:guide id="5" pos="2819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pos="4861">
          <p15:clr>
            <a:srgbClr val="F26B43"/>
          </p15:clr>
        </p15:guide>
        <p15:guide id="9" pos="5223">
          <p15:clr>
            <a:srgbClr val="F26B43"/>
          </p15:clr>
        </p15:guide>
        <p15:guide id="10" pos="6063">
          <p15:clr>
            <a:srgbClr val="F26B43"/>
          </p15:clr>
        </p15:guide>
        <p15:guide id="11" pos="6425">
          <p15:clr>
            <a:srgbClr val="F26B43"/>
          </p15:clr>
        </p15:guide>
        <p15:guide id="12" pos="7265">
          <p15:clr>
            <a:srgbClr val="9FCC3B"/>
          </p15:clr>
        </p15:guide>
        <p15:guide id="13" orient="horz" pos="935">
          <p15:clr>
            <a:srgbClr val="F26B43"/>
          </p15:clr>
        </p15:guide>
        <p15:guide id="14" orient="horz" pos="1298">
          <p15:clr>
            <a:srgbClr val="F26B43"/>
          </p15:clr>
        </p15:guide>
        <p15:guide id="15" orient="horz" pos="1820">
          <p15:clr>
            <a:srgbClr val="F26B43"/>
          </p15:clr>
        </p15:guide>
        <p15:guide id="16" orient="horz" pos="3657">
          <p15:clr>
            <a:srgbClr val="9FCC3B"/>
          </p15:clr>
        </p15:guide>
        <p15:guide id="17" orient="horz" pos="2750">
          <p15:clr>
            <a:srgbClr val="F26B43"/>
          </p15:clr>
        </p15:guide>
        <p15:guide id="19" orient="horz" pos="3113">
          <p15:clr>
            <a:srgbClr val="F26B43"/>
          </p15:clr>
        </p15:guide>
        <p15:guide id="20" orient="horz" pos="391">
          <p15:clr>
            <a:srgbClr val="9FCC3B"/>
          </p15:clr>
        </p15:guide>
        <p15:guide id="21" orient="horz" pos="220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0DBCA2-5161-4FAC-8147-92291783ED0A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61309FB-694C-447A-AD0E-526BD86E2A36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Fußzeile | Seite </a:t>
            </a:r>
            <a:fld id="{A7AD75F3-F555-4A7F-92A5-DC171BCA18DB}" type="slidenum">
              <a:rPr lang="de-DE" sz="1000" b="0" i="0" u="none" strike="noStrike" kern="1200" baseline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‹Nr.›</a:t>
            </a:fld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F894B63-3E6D-42FC-A452-CF9DB2D2CAB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9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859" r:id="rId3"/>
    <p:sldLayoutId id="2147483760" r:id="rId4"/>
    <p:sldLayoutId id="2147483761" r:id="rId5"/>
    <p:sldLayoutId id="2147483856" r:id="rId6"/>
    <p:sldLayoutId id="2147483861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9FCC3B"/>
          </p15:clr>
        </p15:guide>
        <p15:guide id="2" pos="1255">
          <p15:clr>
            <a:srgbClr val="F26B43"/>
          </p15:clr>
        </p15:guide>
        <p15:guide id="3" pos="1617">
          <p15:clr>
            <a:srgbClr val="F26B43"/>
          </p15:clr>
        </p15:guide>
        <p15:guide id="4" pos="2457">
          <p15:clr>
            <a:srgbClr val="F26B43"/>
          </p15:clr>
        </p15:guide>
        <p15:guide id="5" pos="2819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pos="4861">
          <p15:clr>
            <a:srgbClr val="F26B43"/>
          </p15:clr>
        </p15:guide>
        <p15:guide id="9" pos="5223">
          <p15:clr>
            <a:srgbClr val="F26B43"/>
          </p15:clr>
        </p15:guide>
        <p15:guide id="10" pos="6063">
          <p15:clr>
            <a:srgbClr val="F26B43"/>
          </p15:clr>
        </p15:guide>
        <p15:guide id="11" pos="6425">
          <p15:clr>
            <a:srgbClr val="F26B43"/>
          </p15:clr>
        </p15:guide>
        <p15:guide id="12" pos="7265">
          <p15:clr>
            <a:srgbClr val="9FCC3B"/>
          </p15:clr>
        </p15:guide>
        <p15:guide id="13" orient="horz" pos="935">
          <p15:clr>
            <a:srgbClr val="F26B43"/>
          </p15:clr>
        </p15:guide>
        <p15:guide id="14" orient="horz" pos="1298">
          <p15:clr>
            <a:srgbClr val="F26B43"/>
          </p15:clr>
        </p15:guide>
        <p15:guide id="15" orient="horz" pos="1820">
          <p15:clr>
            <a:srgbClr val="F26B43"/>
          </p15:clr>
        </p15:guide>
        <p15:guide id="16" orient="horz" pos="3657">
          <p15:clr>
            <a:srgbClr val="9FCC3B"/>
          </p15:clr>
        </p15:guide>
        <p15:guide id="17" orient="horz" pos="2750">
          <p15:clr>
            <a:srgbClr val="F26B43"/>
          </p15:clr>
        </p15:guide>
        <p15:guide id="19" orient="horz" pos="3113">
          <p15:clr>
            <a:srgbClr val="F26B43"/>
          </p15:clr>
        </p15:guide>
        <p15:guide id="20" orient="horz" pos="391">
          <p15:clr>
            <a:srgbClr val="9FCC3B"/>
          </p15:clr>
        </p15:guide>
        <p15:guide id="21" orient="horz" pos="220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83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9FCC3B"/>
          </p15:clr>
        </p15:guide>
        <p15:guide id="2" pos="1255">
          <p15:clr>
            <a:srgbClr val="F26B43"/>
          </p15:clr>
        </p15:guide>
        <p15:guide id="3" pos="1617">
          <p15:clr>
            <a:srgbClr val="F26B43"/>
          </p15:clr>
        </p15:guide>
        <p15:guide id="4" pos="2457">
          <p15:clr>
            <a:srgbClr val="F26B43"/>
          </p15:clr>
        </p15:guide>
        <p15:guide id="5" pos="2819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pos="4861">
          <p15:clr>
            <a:srgbClr val="F26B43"/>
          </p15:clr>
        </p15:guide>
        <p15:guide id="9" pos="5223">
          <p15:clr>
            <a:srgbClr val="F26B43"/>
          </p15:clr>
        </p15:guide>
        <p15:guide id="10" pos="6063">
          <p15:clr>
            <a:srgbClr val="F26B43"/>
          </p15:clr>
        </p15:guide>
        <p15:guide id="11" pos="6425">
          <p15:clr>
            <a:srgbClr val="F26B43"/>
          </p15:clr>
        </p15:guide>
        <p15:guide id="12" pos="7265">
          <p15:clr>
            <a:srgbClr val="9FCC3B"/>
          </p15:clr>
        </p15:guide>
        <p15:guide id="13" orient="horz" pos="935">
          <p15:clr>
            <a:srgbClr val="F26B43"/>
          </p15:clr>
        </p15:guide>
        <p15:guide id="14" orient="horz" pos="1298">
          <p15:clr>
            <a:srgbClr val="F26B43"/>
          </p15:clr>
        </p15:guide>
        <p15:guide id="15" orient="horz" pos="1820">
          <p15:clr>
            <a:srgbClr val="F26B43"/>
          </p15:clr>
        </p15:guide>
        <p15:guide id="16" orient="horz" pos="3657">
          <p15:clr>
            <a:srgbClr val="9FCC3B"/>
          </p15:clr>
        </p15:guide>
        <p15:guide id="17" orient="horz" pos="2750">
          <p15:clr>
            <a:srgbClr val="F26B43"/>
          </p15:clr>
        </p15:guide>
        <p15:guide id="19" orient="horz" pos="3113">
          <p15:clr>
            <a:srgbClr val="F26B43"/>
          </p15:clr>
        </p15:guide>
        <p15:guide id="20" orient="horz" pos="391">
          <p15:clr>
            <a:srgbClr val="9FCC3B"/>
          </p15:clr>
        </p15:guide>
        <p15:guide id="21" orient="horz" pos="220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vents/1752799618229034/" TargetMode="External"/><Relationship Id="rId2" Type="http://schemas.openxmlformats.org/officeDocument/2006/relationships/hyperlink" Target="http://www.hs-merseburg.de/fempower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Gender" TargetMode="External"/><Relationship Id="rId7" Type="http://schemas.openxmlformats.org/officeDocument/2006/relationships/hyperlink" Target="https://de.wikipedia.org/wiki/Gender_Bias#cite_note-PMID26826068-1" TargetMode="External"/><Relationship Id="rId2" Type="http://schemas.openxmlformats.org/officeDocument/2006/relationships/hyperlink" Target="https://de.wikipedia.org/wiki/Englische_Sprache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e.wikipedia.org/wiki/Geschlechterverteilung" TargetMode="External"/><Relationship Id="rId5" Type="http://schemas.openxmlformats.org/officeDocument/2006/relationships/hyperlink" Target="https://de.wikipedia.org/wiki/Wissenschaft" TargetMode="External"/><Relationship Id="rId4" Type="http://schemas.openxmlformats.org/officeDocument/2006/relationships/hyperlink" Target="https://de.wikipedia.org/wiki/Bi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A4DD1CA-18F5-4043-B195-FB514C5791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569023"/>
            <a:ext cx="10440987" cy="1156719"/>
          </a:xfrm>
        </p:spPr>
        <p:txBody>
          <a:bodyPr/>
          <a:lstStyle/>
          <a:p>
            <a:r>
              <a:rPr lang="de-DE" dirty="0"/>
              <a:t>Gesprächsrunde: Männerwelten in der Wissenschaft | </a:t>
            </a:r>
            <a:r>
              <a:rPr lang="de-DE" dirty="0" smtClean="0"/>
              <a:t>Wissenschaft </a:t>
            </a:r>
            <a:r>
              <a:rPr lang="de-DE" dirty="0"/>
              <a:t>als Männerwelt?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F0F630-5A71-43F0-B8E3-6C935D2F85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5157967"/>
            <a:ext cx="10440987" cy="297229"/>
          </a:xfrm>
        </p:spPr>
        <p:txBody>
          <a:bodyPr/>
          <a:lstStyle/>
          <a:p>
            <a:r>
              <a:rPr lang="de-DE" dirty="0" smtClean="0"/>
              <a:t>Kerstin Schmitt, FEMPOWER Mitarbeiter*in @ HS Merseburg| 2. Oktober 2020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E85B2EF-EDFF-46FB-AE01-5A1CA0F751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3647191"/>
            <a:ext cx="10147732" cy="1156719"/>
          </a:xfrm>
        </p:spPr>
        <p:txBody>
          <a:bodyPr/>
          <a:lstStyle/>
          <a:p>
            <a:r>
              <a:rPr lang="de-DE" dirty="0"/>
              <a:t>Männerdominierte Fächer &amp; Institutionen (online)</a:t>
            </a:r>
          </a:p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34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38250" y="1257300"/>
            <a:ext cx="9829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Männlichkeit(en) </a:t>
            </a:r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</a:rPr>
              <a:t>nach </a:t>
            </a:r>
            <a:r>
              <a:rPr lang="de-DE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Raewyn</a:t>
            </a:r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Connell</a:t>
            </a:r>
            <a:endParaRPr lang="de-DE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de-DE" sz="30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lvl="0" indent="-514350">
              <a:lnSpc>
                <a:spcPct val="150000"/>
              </a:lnSpc>
              <a:buAutoNum type="arabicParenR"/>
            </a:pPr>
            <a:r>
              <a:rPr lang="de-DE" sz="3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Hegemoniale Männlichkeit</a:t>
            </a:r>
          </a:p>
          <a:p>
            <a:pPr marL="514350" lvl="0" indent="-514350">
              <a:lnSpc>
                <a:spcPct val="150000"/>
              </a:lnSpc>
              <a:buAutoNum type="arabicParenR"/>
            </a:pPr>
            <a:r>
              <a:rPr lang="de-DE" sz="3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Unterordnung</a:t>
            </a:r>
          </a:p>
          <a:p>
            <a:pPr marL="514350" lvl="0" indent="-514350">
              <a:lnSpc>
                <a:spcPct val="150000"/>
              </a:lnSpc>
              <a:buAutoNum type="arabicParenR"/>
            </a:pPr>
            <a:r>
              <a:rPr lang="de-DE" sz="3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Komplizenschaft</a:t>
            </a:r>
          </a:p>
          <a:p>
            <a:pPr marL="514350" lvl="0" indent="-514350">
              <a:lnSpc>
                <a:spcPct val="150000"/>
              </a:lnSpc>
              <a:buAutoNum type="arabicParenR"/>
            </a:pPr>
            <a:r>
              <a:rPr lang="de-DE" sz="3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Marginalisierung</a:t>
            </a:r>
            <a:endParaRPr lang="de-DE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38250" y="394692"/>
            <a:ext cx="9829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Patriarchale Dividende</a:t>
            </a:r>
          </a:p>
          <a:p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Connells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 Grundgedanke ist, dass alle Männer, auch diejenigen, die untergeordnete oder </a:t>
            </a:r>
            <a:r>
              <a:rPr lang="de-D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komplizenhafte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Männlichkeiten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 leben, von der so genannten 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de-DE" sz="28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patriarchalen Dividende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 profitieren. 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Am meisten aber profitiert der 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Typus 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der hegemonialen Männer, nur er ist ungebrochen in dieses System eingepasst und steht an seiner Spitze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de-D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32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de-DE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</a:rPr>
              <a:t>Vgl. </a:t>
            </a:r>
            <a:r>
              <a:rPr lang="de-DE" sz="25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Connell</a:t>
            </a:r>
            <a:r>
              <a:rPr lang="de-DE" sz="25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</a:rPr>
              <a:t>R. </a:t>
            </a:r>
            <a:r>
              <a:rPr lang="de-DE" sz="2500" dirty="0">
                <a:latin typeface="Verdana" panose="020B0604030504040204" pitchFamily="34" charset="0"/>
                <a:ea typeface="Verdana" panose="020B0604030504040204" pitchFamily="34" charset="0"/>
              </a:rPr>
              <a:t>W.: Der gemachte Mann. Konstruktionen und Krisen von Männlichkeit. Opladen 1999, S. 98</a:t>
            </a:r>
          </a:p>
          <a:p>
            <a:endParaRPr lang="de-DE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81100" y="1099542"/>
            <a:ext cx="9829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Thesen:</a:t>
            </a:r>
          </a:p>
          <a:p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(1) Männerwelten zielen darauf ab, Frauen und alle weiteren 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Geschlechter (auch 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Männer) 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die nicht der hegemonialen Männlichkeit entsprechen 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auszuschließen. </a:t>
            </a:r>
          </a:p>
          <a:p>
            <a:endParaRPr lang="de-DE" sz="2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(2) Dabei tarnen sich Männerwelten als rational, kompetent, objektiv und naturgegeben. Und tun so „als </a:t>
            </a:r>
            <a:r>
              <a:rPr lang="de-DE" sz="2800" smtClean="0">
                <a:latin typeface="Verdana" panose="020B0604030504040204" pitchFamily="34" charset="0"/>
                <a:ea typeface="Verdana" panose="020B0604030504040204" pitchFamily="34" charset="0"/>
              </a:rPr>
              <a:t>ob“. </a:t>
            </a:r>
            <a:endParaRPr lang="de-DE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555" y="1707297"/>
            <a:ext cx="9770486" cy="442738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194270" y="520184"/>
            <a:ext cx="953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</a:rPr>
              <a:t>Kommentarfunktion bei </a:t>
            </a:r>
            <a:r>
              <a:rPr lang="de-DE" sz="3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Webex</a:t>
            </a:r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</a:rPr>
              <a:t>wie kommentiere ich das Whiteboard?</a:t>
            </a:r>
            <a:endParaRPr lang="de-DE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Pfeil nach unten 6"/>
          <p:cNvSpPr/>
          <p:nvPr/>
        </p:nvSpPr>
        <p:spPr>
          <a:xfrm rot="5400000">
            <a:off x="3118276" y="2158574"/>
            <a:ext cx="2259747" cy="236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5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39378" y="653534"/>
            <a:ext cx="96359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Technische Hinweise zu Break Out Sessions</a:t>
            </a:r>
            <a:endParaRPr lang="de-DE" sz="3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platzhalter 4"/>
          <p:cNvSpPr txBox="1">
            <a:spLocks/>
          </p:cNvSpPr>
          <p:nvPr/>
        </p:nvSpPr>
        <p:spPr>
          <a:xfrm>
            <a:off x="1263278" y="1340882"/>
            <a:ext cx="9938122" cy="3744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</a:rPr>
              <a:t>Automatisch zugeteilt</a:t>
            </a:r>
          </a:p>
          <a:p>
            <a:pPr>
              <a:lnSpc>
                <a:spcPct val="150000"/>
              </a:lnSpc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</a:rPr>
              <a:t>Oben rechts: Hilfe anfordern (Signal an Juliane)</a:t>
            </a:r>
          </a:p>
          <a:p>
            <a:pPr>
              <a:lnSpc>
                <a:spcPct val="150000"/>
              </a:lnSpc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</a:rPr>
              <a:t>Nach abgelaufener Zeit endet die Session</a:t>
            </a:r>
          </a:p>
          <a:p>
            <a:pPr>
              <a:lnSpc>
                <a:spcPct val="150000"/>
              </a:lnSpc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</a:rPr>
              <a:t>Per Direktnachricht Fragen an Kerstin oder Juliane stellen möglich  </a:t>
            </a:r>
          </a:p>
          <a:p>
            <a:pPr>
              <a:lnSpc>
                <a:spcPct val="150000"/>
              </a:lnSpc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</a:rPr>
              <a:t>Zu lösende Frage entspricht dem Break Out Session-Name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5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67978" y="863084"/>
            <a:ext cx="92713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Aufgabe: Findet die Top3 Antworten!</a:t>
            </a:r>
          </a:p>
          <a:p>
            <a:endParaRPr lang="de-DE" sz="3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</a:rPr>
              <a:t>Was sind die Top3 Antworten auf eure Gruppen-Frage?</a:t>
            </a:r>
          </a:p>
          <a:p>
            <a:endParaRPr lang="de-DE" sz="3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Präsentation der Top 3 Antworten: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</a:rPr>
              <a:t>Kurze Schlagworte für Whiteboard verfassen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</a:rPr>
              <a:t>Eine Person führt Antworten kurz aus</a:t>
            </a:r>
          </a:p>
          <a:p>
            <a:endParaRPr lang="de-DE" sz="3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3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67978" y="863084"/>
            <a:ext cx="92713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Aufgabe: Findet die Top3 Antworten!</a:t>
            </a:r>
          </a:p>
          <a:p>
            <a:endParaRPr lang="de-DE" sz="3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Gruppe 1: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Welche 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spezifischen Chancen und Handlungsoptionen in Bezug auf SDG sehen Sie in männlich-dominierten Fächern oder Forschungszweigen? (z.B. MINT Bereich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de-DE" sz="2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Gruppe 2</a:t>
            </a:r>
            <a:r>
              <a:rPr lang="de-DE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de-DE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Welche 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spezifischen Herausforderungen in Bezug auf SDG sehen Sie in männlich-</a:t>
            </a:r>
            <a:r>
              <a:rPr lang="de-D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dominiertenFächern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 oder Forschungszweigen? (z.B. MINT Bereich)</a:t>
            </a:r>
            <a:endParaRPr lang="de-DE" sz="3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3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61999" y="645460"/>
            <a:ext cx="1067696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atin typeface="Verdana" panose="020B0604030504040204" pitchFamily="34" charset="0"/>
                <a:ea typeface="Verdana" panose="020B0604030504040204" pitchFamily="34" charset="0"/>
              </a:rPr>
              <a:t>Aufgabe: Findet die Top3 Antworten!</a:t>
            </a:r>
          </a:p>
          <a:p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Gruppe 3: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Welche 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spezifischen Chancen und Handlungsoptionen in Bezug auf SDG sehen Sie in männlich-dominierten Einrichtungen?</a:t>
            </a:r>
          </a:p>
          <a:p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 (Team und/oder Leitung) </a:t>
            </a:r>
            <a:endParaRPr lang="de-DE" sz="2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800" b="1" dirty="0">
                <a:latin typeface="Verdana" panose="020B0604030504040204" pitchFamily="34" charset="0"/>
                <a:ea typeface="Verdana" panose="020B0604030504040204" pitchFamily="34" charset="0"/>
              </a:rPr>
              <a:t>Gruppe 4: 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Welche 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spezifischen Herausforderungen in Bezug auf SDG sehen Sie in männlich-dominierten Einrichtungen (Team und/oder Leitung)</a:t>
            </a:r>
            <a:endParaRPr lang="de-DE" sz="2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61999" y="645460"/>
            <a:ext cx="1067696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atin typeface="Verdana" panose="020B0604030504040204" pitchFamily="34" charset="0"/>
                <a:ea typeface="Verdana" panose="020B0604030504040204" pitchFamily="34" charset="0"/>
              </a:rPr>
              <a:t>Aufgabe: Findet die Top3 Antworten!</a:t>
            </a:r>
          </a:p>
          <a:p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800" b="1" dirty="0">
                <a:latin typeface="Verdana" panose="020B0604030504040204" pitchFamily="34" charset="0"/>
                <a:ea typeface="Verdana" panose="020B0604030504040204" pitchFamily="34" charset="0"/>
              </a:rPr>
              <a:t>Gruppe </a:t>
            </a:r>
            <a:r>
              <a:rPr lang="de-DE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5: 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Welche 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Chancen bieten sich, Männer in den Kampf gegen SDG miteinzubeziehen und was wären mögl. Wege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de-D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317958" y="1948153"/>
            <a:ext cx="4870074" cy="859633"/>
          </a:xfrm>
        </p:spPr>
        <p:txBody>
          <a:bodyPr/>
          <a:lstStyle/>
          <a:p>
            <a:r>
              <a:rPr lang="de-DE" dirty="0" smtClean="0"/>
              <a:t>Präsentation: </a:t>
            </a:r>
          </a:p>
          <a:p>
            <a:endParaRPr lang="de-DE" dirty="0"/>
          </a:p>
          <a:p>
            <a:endParaRPr lang="de-D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TOP 3 Antworten auf Whiteboard schreiben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kurz erläutern/ erklären!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>
          <a:xfrm>
            <a:off x="0" y="0"/>
            <a:ext cx="4383505" cy="64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3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555" y="1707297"/>
            <a:ext cx="9770486" cy="442738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194270" y="520184"/>
            <a:ext cx="953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dirty="0" smtClean="0"/>
              <a:t>Kommentarfunktion bei </a:t>
            </a:r>
            <a:r>
              <a:rPr lang="de-DE" sz="3000" dirty="0" err="1" smtClean="0"/>
              <a:t>Webex</a:t>
            </a:r>
            <a:r>
              <a:rPr lang="de-DE" sz="3000" dirty="0" smtClean="0"/>
              <a:t>: </a:t>
            </a:r>
          </a:p>
          <a:p>
            <a:r>
              <a:rPr lang="de-DE" sz="3000" dirty="0" smtClean="0"/>
              <a:t>wie kommentiere ich das Whiteboard?</a:t>
            </a:r>
            <a:endParaRPr lang="de-DE" sz="3000" dirty="0"/>
          </a:p>
        </p:txBody>
      </p:sp>
      <p:sp>
        <p:nvSpPr>
          <p:cNvPr id="7" name="Pfeil nach unten 6"/>
          <p:cNvSpPr/>
          <p:nvPr/>
        </p:nvSpPr>
        <p:spPr>
          <a:xfrm rot="5400000">
            <a:off x="3118276" y="2158574"/>
            <a:ext cx="2259747" cy="236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9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026441" y="696869"/>
            <a:ext cx="5375401" cy="859633"/>
          </a:xfrm>
        </p:spPr>
        <p:txBody>
          <a:bodyPr/>
          <a:lstStyle/>
          <a:p>
            <a:r>
              <a:rPr lang="de-DE" dirty="0"/>
              <a:t>Offene Frage- und </a:t>
            </a:r>
            <a:r>
              <a:rPr lang="de-DE" dirty="0" smtClean="0"/>
              <a:t>Austauschrunde: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Welche </a:t>
            </a:r>
            <a:r>
              <a:rPr lang="de-DE" dirty="0"/>
              <a:t>Chancen und Herausforderung gibt es bezogen auf männliche Dominanz in der Wissenschaft? 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4863" cy="64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5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368266" y="772350"/>
            <a:ext cx="4335555" cy="890587"/>
          </a:xfrm>
        </p:spPr>
        <p:txBody>
          <a:bodyPr/>
          <a:lstStyle/>
          <a:p>
            <a:r>
              <a:rPr lang="de-DE" dirty="0" smtClean="0"/>
              <a:t>Einladung zur Ringvorlesung</a:t>
            </a:r>
          </a:p>
          <a:p>
            <a:endParaRPr lang="de-DE" dirty="0"/>
          </a:p>
          <a:p>
            <a:r>
              <a:rPr lang="de-DE" dirty="0" smtClean="0">
                <a:hlinkClick r:id="rId2"/>
              </a:rPr>
              <a:t>www.hs-merseburg.de/fempower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Facebook:</a:t>
            </a:r>
          </a:p>
          <a:p>
            <a:r>
              <a:rPr lang="de-DE" dirty="0">
                <a:hlinkClick r:id="rId3"/>
              </a:rPr>
              <a:t>https://www.facebook.com/events/1752799618229034</a:t>
            </a:r>
            <a:r>
              <a:rPr lang="de-DE" dirty="0" smtClean="0">
                <a:hlinkClick r:id="rId3"/>
              </a:rPr>
              <a:t>/</a:t>
            </a:r>
            <a:r>
              <a:rPr lang="de-DE" dirty="0" smtClean="0"/>
              <a:t> 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9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985826" y="1742887"/>
            <a:ext cx="4571999" cy="3744357"/>
          </a:xfrm>
        </p:spPr>
        <p:txBody>
          <a:bodyPr/>
          <a:lstStyle/>
          <a:p>
            <a:r>
              <a:rPr lang="de-DE" dirty="0" smtClean="0"/>
              <a:t>Website:</a:t>
            </a:r>
          </a:p>
          <a:p>
            <a:pPr marL="0" indent="0">
              <a:buNone/>
            </a:pPr>
            <a:r>
              <a:rPr lang="de-DE" dirty="0" smtClean="0"/>
              <a:t>www.hs-merseburg.de/fempower</a:t>
            </a:r>
          </a:p>
          <a:p>
            <a:pPr marL="0" indent="0">
              <a:buNone/>
            </a:pPr>
            <a:endParaRPr lang="de-DE" sz="1600" dirty="0" smtClean="0"/>
          </a:p>
          <a:p>
            <a:endParaRPr lang="de-DE" sz="1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548639" y="1742887"/>
            <a:ext cx="3239296" cy="3744356"/>
          </a:xfrm>
        </p:spPr>
        <p:txBody>
          <a:bodyPr/>
          <a:lstStyle/>
          <a:p>
            <a:r>
              <a:rPr lang="de-DE" dirty="0" smtClean="0"/>
              <a:t>Meldet euch für die Mailingliste: FEMPOWERING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48639" y="480988"/>
            <a:ext cx="10874375" cy="859633"/>
          </a:xfrm>
        </p:spPr>
        <p:txBody>
          <a:bodyPr/>
          <a:lstStyle/>
          <a:p>
            <a:r>
              <a:rPr lang="de-DE" dirty="0" smtClean="0"/>
              <a:t>Interesse an mehr Infos zu FEMPOWER?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826" y="3000910"/>
            <a:ext cx="4787501" cy="273571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t="16039" r="-28010" b="22489"/>
          <a:stretch/>
        </p:blipFill>
        <p:spPr>
          <a:xfrm>
            <a:off x="548639" y="3000910"/>
            <a:ext cx="6029567" cy="288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19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01CA4677-6B2D-41AE-9B9F-A34F02D061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195" y="1343141"/>
            <a:ext cx="11121502" cy="890587"/>
          </a:xfrm>
        </p:spPr>
        <p:txBody>
          <a:bodyPr/>
          <a:lstStyle/>
          <a:p>
            <a:r>
              <a:rPr lang="de-DE" dirty="0" smtClean="0"/>
              <a:t>Danke für die Diskussion und die Aufmerksamkeit!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75469279-F7E3-4284-AAFB-FC2FB1911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1195" y="3437481"/>
            <a:ext cx="5149850" cy="3803888"/>
          </a:xfrm>
        </p:spPr>
        <p:txBody>
          <a:bodyPr/>
          <a:lstStyle/>
          <a:p>
            <a:r>
              <a:rPr lang="de-DE" dirty="0" smtClean="0"/>
              <a:t>Ansprechpartner*in: </a:t>
            </a:r>
            <a:endParaRPr lang="de-DE" dirty="0"/>
          </a:p>
          <a:p>
            <a:r>
              <a:rPr lang="de-DE" dirty="0" smtClean="0"/>
              <a:t>Kerstin Schmitt </a:t>
            </a:r>
          </a:p>
          <a:p>
            <a:r>
              <a:rPr lang="de-DE" dirty="0" smtClean="0"/>
              <a:t>fempower@hs-merseburg.de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01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278817" y="376808"/>
            <a:ext cx="6056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Ablauf der Gesprächsrunde</a:t>
            </a:r>
            <a:endParaRPr lang="de-DE" sz="3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platzhalter 4"/>
          <p:cNvSpPr txBox="1">
            <a:spLocks/>
          </p:cNvSpPr>
          <p:nvPr/>
        </p:nvSpPr>
        <p:spPr>
          <a:xfrm>
            <a:off x="5278818" y="1436132"/>
            <a:ext cx="6512130" cy="3744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</a:rPr>
              <a:t>Begrüßung</a:t>
            </a:r>
          </a:p>
          <a:p>
            <a:pPr>
              <a:lnSpc>
                <a:spcPct val="100000"/>
              </a:lnSpc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</a:rPr>
              <a:t>Umfrage</a:t>
            </a:r>
          </a:p>
          <a:p>
            <a:pPr>
              <a:lnSpc>
                <a:spcPct val="100000"/>
              </a:lnSpc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</a:rPr>
              <a:t> Input zu Männlichkeit(en)</a:t>
            </a:r>
          </a:p>
          <a:p>
            <a:pPr>
              <a:lnSpc>
                <a:spcPct val="100000"/>
              </a:lnSpc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</a:rPr>
              <a:t>Brainstorming: Wo begegnet uns männliche Dominanz? </a:t>
            </a:r>
          </a:p>
          <a:p>
            <a:pPr>
              <a:lnSpc>
                <a:spcPct val="100000"/>
              </a:lnSpc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</a:rPr>
              <a:t>Break Out Sessions: „Wir finden die Top3 Antworten“</a:t>
            </a:r>
          </a:p>
          <a:p>
            <a:pPr>
              <a:lnSpc>
                <a:spcPct val="100000"/>
              </a:lnSpc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</a:rPr>
              <a:t>Präsentation der Ergebnisse</a:t>
            </a:r>
          </a:p>
          <a:p>
            <a:pPr>
              <a:lnSpc>
                <a:spcPct val="100000"/>
              </a:lnSpc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</a:rPr>
              <a:t>Frage- und Abschlussrunde </a:t>
            </a:r>
          </a:p>
          <a:p>
            <a:pPr>
              <a:lnSpc>
                <a:spcPct val="150000"/>
              </a:lnSpc>
            </a:pPr>
            <a:endParaRPr lang="de-DE" sz="25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6" t="4780" r="-1868" b="756"/>
          <a:stretch/>
        </p:blipFill>
        <p:spPr>
          <a:xfrm>
            <a:off x="9939" y="0"/>
            <a:ext cx="5268878" cy="646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>
          <a:xfrm>
            <a:off x="0" y="0"/>
            <a:ext cx="4586198" cy="6420678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382250" y="246994"/>
            <a:ext cx="5149850" cy="859631"/>
          </a:xfrm>
        </p:spPr>
        <p:txBody>
          <a:bodyPr/>
          <a:lstStyle/>
          <a:p>
            <a:r>
              <a:rPr lang="de-DE" dirty="0" smtClean="0"/>
              <a:t>Kommunikation?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82250" y="4229049"/>
            <a:ext cx="5149850" cy="859632"/>
          </a:xfrm>
        </p:spPr>
        <p:txBody>
          <a:bodyPr/>
          <a:lstStyle/>
          <a:p>
            <a:r>
              <a:rPr lang="de-DE" dirty="0" smtClean="0"/>
              <a:t>Technische Fragen?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387010" y="795659"/>
            <a:ext cx="6168852" cy="3744357"/>
          </a:xfrm>
        </p:spPr>
        <p:txBody>
          <a:bodyPr/>
          <a:lstStyle/>
          <a:p>
            <a:r>
              <a:rPr lang="de-DE" sz="2500" dirty="0" smtClean="0"/>
              <a:t>Wortmeldung (bitte in Chat WM tippen) </a:t>
            </a:r>
          </a:p>
          <a:p>
            <a:r>
              <a:rPr lang="de-DE" sz="2500" dirty="0" smtClean="0"/>
              <a:t>Wenn möglich verbal mitdiskutieren, gerne Ergänzungen im Chat</a:t>
            </a:r>
          </a:p>
          <a:p>
            <a:r>
              <a:rPr lang="de-DE" sz="2500" dirty="0" smtClean="0"/>
              <a:t>Vernetzung </a:t>
            </a:r>
            <a:r>
              <a:rPr lang="de-DE" sz="2500" dirty="0" smtClean="0"/>
              <a:t>untereinander stärken! </a:t>
            </a:r>
            <a:endParaRPr lang="de-DE" sz="25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5387012" y="4985821"/>
            <a:ext cx="5145088" cy="3744357"/>
          </a:xfrm>
        </p:spPr>
        <p:txBody>
          <a:bodyPr/>
          <a:lstStyle/>
          <a:p>
            <a:r>
              <a:rPr lang="de-DE" sz="2500" dirty="0" smtClean="0"/>
              <a:t>Bitte direkt an Juliane per Chat</a:t>
            </a:r>
          </a:p>
          <a:p>
            <a:pPr marL="0" indent="0">
              <a:buNone/>
            </a:pPr>
            <a:endParaRPr lang="de-DE" sz="2500" dirty="0" smtClean="0"/>
          </a:p>
          <a:p>
            <a:pPr marL="0" indent="0">
              <a:buNone/>
            </a:pPr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42448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2842" cy="6450098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710273" y="2523054"/>
            <a:ext cx="10874375" cy="859633"/>
          </a:xfrm>
        </p:spPr>
        <p:txBody>
          <a:bodyPr/>
          <a:lstStyle/>
          <a:p>
            <a:r>
              <a:rPr lang="de-DE" dirty="0" smtClean="0"/>
              <a:t>Wer bin ich? </a:t>
            </a:r>
          </a:p>
          <a:p>
            <a:r>
              <a:rPr lang="de-DE" dirty="0" smtClean="0"/>
              <a:t>Und wer sind sie?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268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85799" y="641069"/>
            <a:ext cx="8966200" cy="1156719"/>
          </a:xfrm>
        </p:spPr>
        <p:txBody>
          <a:bodyPr/>
          <a:lstStyle/>
          <a:p>
            <a:r>
              <a:rPr lang="de-DE" dirty="0" smtClean="0"/>
              <a:t>Input: Männlichkeit(en)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496934" y="2015386"/>
            <a:ext cx="8966200" cy="1156719"/>
          </a:xfrm>
        </p:spPr>
        <p:txBody>
          <a:bodyPr/>
          <a:lstStyle/>
          <a:p>
            <a:r>
              <a:rPr lang="de-DE" dirty="0" smtClean="0"/>
              <a:t>Gibt es überhaupt </a:t>
            </a:r>
            <a:endParaRPr lang="de-DE" dirty="0" smtClean="0"/>
          </a:p>
          <a:p>
            <a:r>
              <a:rPr lang="de-DE" dirty="0" smtClean="0"/>
              <a:t>Männerwelten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369"/>
            <a:ext cx="7378217" cy="491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57250" y="576219"/>
            <a:ext cx="9867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Horst Seehofer zur </a:t>
            </a:r>
            <a:r>
              <a:rPr lang="de-DE" sz="2800" b="1" dirty="0" smtClean="0"/>
              <a:t>Besetzung </a:t>
            </a:r>
            <a:r>
              <a:rPr lang="de-DE" sz="2800" b="1" dirty="0"/>
              <a:t>der Staatssekretäre im Bundesministerium des Innern, für Bau und </a:t>
            </a:r>
            <a:r>
              <a:rPr lang="de-DE" sz="2800" b="1" dirty="0" smtClean="0"/>
              <a:t>Heimat:</a:t>
            </a:r>
            <a:r>
              <a:rPr lang="de-DE" sz="25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de-DE" sz="25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076450" y="1710646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800" i="1" dirty="0" smtClean="0"/>
              <a:t>"Ich </a:t>
            </a:r>
            <a:r>
              <a:rPr lang="de-DE" sz="2800" i="1" dirty="0"/>
              <a:t>bin froh, dass es so schnell gelingen konnte </a:t>
            </a:r>
            <a:r>
              <a:rPr lang="de-DE" sz="2800" b="1" i="1" dirty="0"/>
              <a:t>Top-Leute</a:t>
            </a:r>
            <a:r>
              <a:rPr lang="de-DE" sz="2800" i="1" dirty="0"/>
              <a:t> für die großen Herausforderungen, die </a:t>
            </a:r>
            <a:r>
              <a:rPr lang="de-DE" sz="2800" i="1" dirty="0" smtClean="0"/>
              <a:t>vor </a:t>
            </a:r>
            <a:r>
              <a:rPr lang="de-DE" sz="2800" i="1" dirty="0"/>
              <a:t>uns liegen, zu gewinnen. </a:t>
            </a:r>
            <a:r>
              <a:rPr lang="de-DE" sz="2800" i="1" dirty="0" smtClean="0"/>
              <a:t>[…] Die </a:t>
            </a:r>
            <a:r>
              <a:rPr lang="de-DE" sz="2800" i="1" dirty="0"/>
              <a:t>Führungsmannschaft des BMI ist jetzt komplett. Jetzt werden wir mit großem Schwung loslegen!"</a:t>
            </a:r>
          </a:p>
        </p:txBody>
      </p:sp>
      <p:sp>
        <p:nvSpPr>
          <p:cNvPr id="9" name="Rechteck 8"/>
          <p:cNvSpPr/>
          <p:nvPr/>
        </p:nvSpPr>
        <p:spPr>
          <a:xfrm>
            <a:off x="2076450" y="4819189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URL:https</a:t>
            </a:r>
            <a:r>
              <a:rPr lang="de-DE" dirty="0"/>
              <a:t>://www.bmi.bund.de/SharedDocs/pressemitteilungen/DE/2018/03/neue-staatssekretaere.html</a:t>
            </a:r>
          </a:p>
        </p:txBody>
      </p:sp>
    </p:spTree>
    <p:extLst>
      <p:ext uri="{BB962C8B-B14F-4D97-AF65-F5344CB8AC3E}">
        <p14:creationId xmlns:p14="http://schemas.microsoft.com/office/powerpoint/2010/main" val="27176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" t="3569" r="196" b="14950"/>
          <a:stretch/>
        </p:blipFill>
        <p:spPr>
          <a:xfrm>
            <a:off x="892175" y="218660"/>
            <a:ext cx="10045700" cy="539688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813891" y="5700204"/>
            <a:ext cx="8858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Besetzung der Staatssekretäre im Bundesministerium des Innern, für Bau und Heimat</a:t>
            </a:r>
          </a:p>
        </p:txBody>
      </p:sp>
    </p:spTree>
    <p:extLst>
      <p:ext uri="{BB962C8B-B14F-4D97-AF65-F5344CB8AC3E}">
        <p14:creationId xmlns:p14="http://schemas.microsoft.com/office/powerpoint/2010/main" val="28375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14400" y="903238"/>
            <a:ext cx="90868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00" b="1" dirty="0">
                <a:latin typeface="Verdana" panose="020B0604030504040204" pitchFamily="34" charset="0"/>
                <a:ea typeface="Verdana" panose="020B0604030504040204" pitchFamily="34" charset="0"/>
              </a:rPr>
              <a:t>Gender Bias</a:t>
            </a:r>
            <a:r>
              <a:rPr lang="de-DE" sz="2500" dirty="0">
                <a:latin typeface="Verdana" panose="020B0604030504040204" pitchFamily="34" charset="0"/>
                <a:ea typeface="Verdana" panose="020B0604030504040204" pitchFamily="34" charset="0"/>
              </a:rPr>
              <a:t> oder </a:t>
            </a:r>
            <a:r>
              <a:rPr lang="de-DE" sz="2500" b="1" dirty="0">
                <a:latin typeface="Verdana" panose="020B0604030504040204" pitchFamily="34" charset="0"/>
                <a:ea typeface="Verdana" panose="020B0604030504040204" pitchFamily="34" charset="0"/>
              </a:rPr>
              <a:t>geschlechtsbezogener Verzerrungseffekt</a:t>
            </a:r>
            <a:r>
              <a:rPr lang="de-DE" sz="2500" dirty="0">
                <a:latin typeface="Verdana" panose="020B0604030504040204" pitchFamily="34" charset="0"/>
                <a:ea typeface="Verdana" panose="020B0604030504040204" pitchFamily="34" charset="0"/>
              </a:rPr>
              <a:t> (von </a:t>
            </a:r>
            <a:r>
              <a:rPr lang="de-DE" sz="2500" dirty="0">
                <a:latin typeface="Verdana" panose="020B0604030504040204" pitchFamily="34" charset="0"/>
                <a:ea typeface="Verdana" panose="020B0604030504040204" pitchFamily="34" charset="0"/>
                <a:hlinkClick r:id="rId2" tooltip="Englische Sprache"/>
              </a:rPr>
              <a:t>englisch</a:t>
            </a:r>
            <a:r>
              <a:rPr lang="de-DE" sz="2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500" i="1" dirty="0">
                <a:latin typeface="Verdana" panose="020B0604030504040204" pitchFamily="34" charset="0"/>
                <a:ea typeface="Verdana" panose="020B0604030504040204" pitchFamily="34" charset="0"/>
                <a:hlinkClick r:id="rId3" tooltip="Gender"/>
              </a:rPr>
              <a:t>gender</a:t>
            </a:r>
            <a:r>
              <a:rPr lang="de-DE" sz="2500" dirty="0">
                <a:latin typeface="Verdana" panose="020B0604030504040204" pitchFamily="34" charset="0"/>
                <a:ea typeface="Verdana" panose="020B0604030504040204" pitchFamily="34" charset="0"/>
              </a:rPr>
              <a:t> „soziales Geschlecht“, und </a:t>
            </a:r>
            <a:r>
              <a:rPr lang="de-DE" sz="2500" i="1" dirty="0" err="1">
                <a:latin typeface="Verdana" panose="020B0604030504040204" pitchFamily="34" charset="0"/>
                <a:ea typeface="Verdana" panose="020B0604030504040204" pitchFamily="34" charset="0"/>
                <a:hlinkClick r:id="rId4" tooltip="Bias"/>
              </a:rPr>
              <a:t>bias</a:t>
            </a:r>
            <a:r>
              <a:rPr lang="de-DE" sz="2500" dirty="0">
                <a:latin typeface="Verdana" panose="020B0604030504040204" pitchFamily="34" charset="0"/>
                <a:ea typeface="Verdana" panose="020B0604030504040204" pitchFamily="34" charset="0"/>
              </a:rPr>
              <a:t> „Ausrichtung, Voreingenommenheit, Tendenz, Vorurteil“) bezeichnet in der </a:t>
            </a:r>
            <a:r>
              <a:rPr lang="de-DE" sz="2500" dirty="0">
                <a:latin typeface="Verdana" panose="020B0604030504040204" pitchFamily="34" charset="0"/>
                <a:ea typeface="Verdana" panose="020B0604030504040204" pitchFamily="34" charset="0"/>
                <a:hlinkClick r:id="rId5" tooltip="Wissenschaft"/>
              </a:rPr>
              <a:t>wissenschaftlichen</a:t>
            </a:r>
            <a:r>
              <a:rPr lang="de-DE" sz="2500" dirty="0">
                <a:latin typeface="Verdana" panose="020B0604030504040204" pitchFamily="34" charset="0"/>
                <a:ea typeface="Verdana" panose="020B0604030504040204" pitchFamily="34" charset="0"/>
              </a:rPr>
              <a:t> Forschung eine Verzerrung der Wirklichkeit durch Formulierungen, gedankliche Annahmen oder statistische Fehler, die zu falschen Darstellungen der tatsächlichen </a:t>
            </a:r>
            <a:r>
              <a:rPr lang="de-DE" sz="2500" dirty="0">
                <a:latin typeface="Verdana" panose="020B0604030504040204" pitchFamily="34" charset="0"/>
                <a:ea typeface="Verdana" panose="020B0604030504040204" pitchFamily="34" charset="0"/>
                <a:hlinkClick r:id="rId6" tooltip="Geschlechterverteilung"/>
              </a:rPr>
              <a:t>geschlechtsspezifischen Verhältnisse</a:t>
            </a:r>
            <a:r>
              <a:rPr lang="de-DE" sz="2500" dirty="0">
                <a:latin typeface="Verdana" panose="020B0604030504040204" pitchFamily="34" charset="0"/>
                <a:ea typeface="Verdana" panose="020B0604030504040204" pitchFamily="34" charset="0"/>
              </a:rPr>
              <a:t> führt.</a:t>
            </a:r>
            <a:r>
              <a:rPr lang="de-DE" sz="2500" baseline="30000" dirty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[1]</a:t>
            </a:r>
            <a:r>
              <a:rPr lang="de-DE" sz="2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de-DE" sz="25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2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</a:rPr>
              <a:t>Wikipedia, URL: https://de.wikipedia.org/wiki/Gender_Bias#cite_note-PMID26826068-1</a:t>
            </a:r>
          </a:p>
        </p:txBody>
      </p:sp>
    </p:spTree>
    <p:extLst>
      <p:ext uri="{BB962C8B-B14F-4D97-AF65-F5344CB8AC3E}">
        <p14:creationId xmlns:p14="http://schemas.microsoft.com/office/powerpoint/2010/main" val="34344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haltsverzeichn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halte mit Bilde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halte nur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EE8CEBBF595C4E80856D3285456557" ma:contentTypeVersion="1" ma:contentTypeDescription="Ein neues Dokument erstellen." ma:contentTypeScope="" ma:versionID="79110541a2fcb25786616ac6928f2ab7">
  <xsd:schema xmlns:xsd="http://www.w3.org/2001/XMLSchema" xmlns:xs="http://www.w3.org/2001/XMLSchema" xmlns:p="http://schemas.microsoft.com/office/2006/metadata/properties" xmlns:ns2="0d511642-3256-47f4-bbad-d0dee0a151d9" targetNamespace="http://schemas.microsoft.com/office/2006/metadata/properties" ma:root="true" ma:fieldsID="d3879bccc8363806210f1a776f92c2df" ns2:_="">
    <xsd:import namespace="0d511642-3256-47f4-bbad-d0dee0a151d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11642-3256-47f4-bbad-d0dee0a151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214571-6990-48F7-B1E3-9ECFFF8758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A8F165-BC95-45BE-B596-5DA578EB31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11642-3256-47f4-bbad-d0dee0a151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CA01BD-641A-4112-A16B-A56D0562182B}">
  <ds:schemaRefs>
    <ds:schemaRef ds:uri="0d511642-3256-47f4-bbad-d0dee0a151d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Office PowerPoint</Application>
  <PresentationFormat>Breitbild</PresentationFormat>
  <Paragraphs>108</Paragraphs>
  <Slides>24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24</vt:i4>
      </vt:variant>
    </vt:vector>
  </HeadingPairs>
  <TitlesOfParts>
    <vt:vector size="32" baseType="lpstr">
      <vt:lpstr>Arial</vt:lpstr>
      <vt:lpstr>Calibri</vt:lpstr>
      <vt:lpstr>Verdana</vt:lpstr>
      <vt:lpstr>Titelfolien</vt:lpstr>
      <vt:lpstr>Inhaltsverzeichnis</vt:lpstr>
      <vt:lpstr>Inhalte mit Bildern</vt:lpstr>
      <vt:lpstr>Inhalte nur Text</vt:lpstr>
      <vt:lpstr>Abschlussfolie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Hochschule Merseburg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Auspurg</dc:creator>
  <cp:lastModifiedBy>Kerstin Schmitt</cp:lastModifiedBy>
  <cp:revision>328</cp:revision>
  <cp:lastPrinted>2020-09-29T07:17:15Z</cp:lastPrinted>
  <dcterms:created xsi:type="dcterms:W3CDTF">2018-11-05T09:59:08Z</dcterms:created>
  <dcterms:modified xsi:type="dcterms:W3CDTF">2020-09-30T13:06:10Z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0x0101003DEE8CEBBF595C4E80856D3285456557</vt:lpwstr>
  </property>
</Properties>
</file>