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0"/>
    <p:restoredTop sz="96197"/>
  </p:normalViewPr>
  <p:slideViewPr>
    <p:cSldViewPr snapToGrid="0">
      <p:cViewPr varScale="1">
        <p:scale>
          <a:sx n="67" d="100"/>
          <a:sy n="67" d="100"/>
        </p:scale>
        <p:origin x="2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2A83C-C0F1-91EA-9279-A16688859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B1D32D-26B3-EEF5-7C7D-8B811A80E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F589F7-59F3-9406-5A35-6BDD3EAD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42A8-0E86-904B-A497-EEE2A71BBB20}" type="datetimeFigureOut">
              <a:rPr lang="de-DE" smtClean="0"/>
              <a:t>03.10.2023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6C1285-D5CA-13B9-C7EE-94F6B53A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C6F276-9004-F1A3-6EA8-E16DAE0E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704-357D-B04A-8D37-1452B9CDF8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22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65B83-4668-6998-4560-235A7EE3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7BD033D-42EF-A329-3F32-15FC20D07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8BD405-AB50-DDEB-07E2-0BBA2817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42A8-0E86-904B-A497-EEE2A71BBB20}" type="datetimeFigureOut">
              <a:rPr lang="de-DE" smtClean="0"/>
              <a:t>03.10.2023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E6FAD5-5006-613A-8E4C-4FDCE920B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B03CA2-839A-7020-58B6-BDD188DB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704-357D-B04A-8D37-1452B9CDF8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66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597DC00-1FA5-B3CD-B2D9-360303055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02E612A-9700-34D2-EB00-F3161A0F4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51CAB0-4B8D-7D4D-0757-50A94F0D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42A8-0E86-904B-A497-EEE2A71BBB20}" type="datetimeFigureOut">
              <a:rPr lang="de-DE" smtClean="0"/>
              <a:t>03.10.2023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D358E-5045-3481-D0C8-AC17B36D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B95BDF-D2D1-EF96-34F8-DD2DC167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704-357D-B04A-8D37-1452B9CDF8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18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9ADA6-0028-1D8C-3699-315A335F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161D3A-5E88-086D-B0A9-65F63872A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6F8194-8BB1-4346-3AEF-1902F967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42A8-0E86-904B-A497-EEE2A71BBB20}" type="datetimeFigureOut">
              <a:rPr lang="de-DE" smtClean="0"/>
              <a:t>03.10.2023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6867C-7AC6-10DE-F841-72022301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E7D5EE-140E-E965-8B57-21A4E22A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704-357D-B04A-8D37-1452B9CDF8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43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4CAEC-DFA6-848D-F2F4-62EBBFD7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86B7CE-A55B-03E0-D6F6-6185FBA8E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BBE1A7-19B8-50B6-3BFA-237B5368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42A8-0E86-904B-A497-EEE2A71BBB20}" type="datetimeFigureOut">
              <a:rPr lang="de-DE" smtClean="0"/>
              <a:t>03.10.2023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27D54C-F718-6920-31A5-D0DC04587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21C592-992E-7212-CDD9-2DD6D422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704-357D-B04A-8D37-1452B9CDF8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48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E6C09-2DC9-DDF0-07F9-10F6ED3D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F5EFCF-2B42-F824-DA30-FF5526FD8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6DE25D-9FBC-8515-0E8A-729C4ACD8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CD9049-3954-1873-7C79-A1DA67CE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42A8-0E86-904B-A497-EEE2A71BBB20}" type="datetimeFigureOut">
              <a:rPr lang="de-DE" smtClean="0"/>
              <a:t>03.10.2023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CC6427-B740-6E5D-FD73-0FF11A153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7A7608-5D4B-0453-82B3-7B594D0C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704-357D-B04A-8D37-1452B9CDF8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71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0790A-9A66-FAB6-9FE9-599DFAD43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AF6B47-21EE-877D-BD2C-1ADCFEE4C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7B5DEF-C4EC-D281-8141-94749270D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A03CD4-532C-63F5-7A3D-0EBD41284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94F84C-9ADB-7B6A-0BBD-0E56E82E9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CC82262-F7E2-0E43-7699-E52FA205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42A8-0E86-904B-A497-EEE2A71BBB20}" type="datetimeFigureOut">
              <a:rPr lang="de-DE" smtClean="0"/>
              <a:t>03.10.2023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1F54853-0BDE-6864-C042-6626AA8F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4F4EBEF-C4D6-914A-F263-04E2CB66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704-357D-B04A-8D37-1452B9CDF8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31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B4EBF-F894-DE7A-EE29-2A34FE58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EE0249-E053-30C9-C0E0-9CF3F9617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42A8-0E86-904B-A497-EEE2A71BBB20}" type="datetimeFigureOut">
              <a:rPr lang="de-DE" smtClean="0"/>
              <a:t>03.10.2023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C9BCC9-EE2F-6B1F-5938-C1348F36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F7478A-8C3B-94ED-EFB1-22031580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704-357D-B04A-8D37-1452B9CDF8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21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0884685-5E6E-61A6-D2BE-4B339928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42A8-0E86-904B-A497-EEE2A71BBB20}" type="datetimeFigureOut">
              <a:rPr lang="de-DE" smtClean="0"/>
              <a:t>03.10.2023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D323EA-5945-352E-5F01-A69F6BDF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9DE0C5-4740-811B-712B-B2A6984AE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704-357D-B04A-8D37-1452B9CDF8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2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97AE9E-E958-894E-A04B-1E12E540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9141E9-5626-A864-A86F-6BB0552F3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0C42CF-E46D-49CA-9263-EEA162D08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BD2A28-5535-1F8B-66AE-B3646B16C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42A8-0E86-904B-A497-EEE2A71BBB20}" type="datetimeFigureOut">
              <a:rPr lang="de-DE" smtClean="0"/>
              <a:t>03.10.2023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4C51FB-69F1-59BC-6152-E3F41B9B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5A66DB-7EBA-41E2-BD1F-7D8EF911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704-357D-B04A-8D37-1452B9CDF8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10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58F94-48AE-C9C4-432F-965FE701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C3CF95F-6AB9-5954-BA5D-F4578C6C3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A8A5E5-2C6D-92C3-29D9-6299CE04F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9E58BA-F269-8E87-F473-23AA64D2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42A8-0E86-904B-A497-EEE2A71BBB20}" type="datetimeFigureOut">
              <a:rPr lang="de-DE" smtClean="0"/>
              <a:t>03.10.2023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A1A1E8-CDFF-7A21-D15C-C1D45F992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54949B-27EA-13D3-890C-15DD6BA4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B704-357D-B04A-8D37-1452B9CDF8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62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A9AD71-D5C7-9885-69EA-6F3108164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4208C7-EFED-70AD-D0D1-6B20D5092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47A6DB-90FA-9252-0A7B-3BEBC44D4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342A8-0E86-904B-A497-EEE2A71BBB20}" type="datetimeFigureOut">
              <a:rPr lang="de-DE" smtClean="0"/>
              <a:t>03.10.2023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444DAD-240D-8520-84A8-FA5015A39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6420CC-C7CC-09CF-72FA-08D76F3FC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9B704-357D-B04A-8D37-1452B9CDF8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54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5ABAE-A7A8-DF9F-02D6-A9CB6EC55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260574" cy="2387600"/>
          </a:xfrm>
        </p:spPr>
        <p:txBody>
          <a:bodyPr>
            <a:normAutofit/>
          </a:bodyPr>
          <a:lstStyle/>
          <a:p>
            <a:r>
              <a:rPr lang="de-DE" sz="7200" dirty="0">
                <a:latin typeface="Aaaameinfont" panose="02000503000000000000" pitchFamily="2" charset="0"/>
              </a:rPr>
              <a:t>Die Biene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8B03C2-4ECE-A7FE-8F27-812EB5F61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3962400" cy="1655762"/>
          </a:xfrm>
        </p:spPr>
        <p:txBody>
          <a:bodyPr>
            <a:normAutofit/>
          </a:bodyPr>
          <a:lstStyle/>
          <a:p>
            <a:endParaRPr lang="de-DE" sz="3600" dirty="0">
              <a:latin typeface="Aaaameinfont" panose="02000503000000000000" pitchFamily="2" charset="0"/>
            </a:endParaRPr>
          </a:p>
        </p:txBody>
      </p:sp>
      <p:sp>
        <p:nvSpPr>
          <p:cNvPr id="21" name="Sechseck 20">
            <a:extLst>
              <a:ext uri="{FF2B5EF4-FFF2-40B4-BE49-F238E27FC236}">
                <a16:creationId xmlns:a16="http://schemas.microsoft.com/office/drawing/2014/main" id="{98426597-A0FE-C8E9-C318-826CCACD1883}"/>
              </a:ext>
            </a:extLst>
          </p:cNvPr>
          <p:cNvSpPr/>
          <p:nvPr/>
        </p:nvSpPr>
        <p:spPr>
          <a:xfrm>
            <a:off x="11041888" y="4240038"/>
            <a:ext cx="2107095" cy="1904240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E493816-5508-155F-49FA-B853417241B0}"/>
              </a:ext>
            </a:extLst>
          </p:cNvPr>
          <p:cNvGrpSpPr/>
          <p:nvPr/>
        </p:nvGrpSpPr>
        <p:grpSpPr>
          <a:xfrm>
            <a:off x="4075040" y="-824190"/>
            <a:ext cx="12559272" cy="9007409"/>
            <a:chOff x="4075040" y="-824190"/>
            <a:chExt cx="12559272" cy="900740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1D3D11AF-DD80-92DC-3B22-3472250EFE2E}"/>
                </a:ext>
              </a:extLst>
            </p:cNvPr>
            <p:cNvGrpSpPr/>
            <p:nvPr/>
          </p:nvGrpSpPr>
          <p:grpSpPr>
            <a:xfrm>
              <a:off x="4075040" y="-824190"/>
              <a:ext cx="9071114" cy="9007409"/>
              <a:chOff x="4075040" y="-824190"/>
              <a:chExt cx="9071114" cy="9007409"/>
            </a:xfrm>
            <a:grpFill/>
          </p:grpSpPr>
          <p:sp>
            <p:nvSpPr>
              <p:cNvPr id="4" name="Sechseck 3">
                <a:extLst>
                  <a:ext uri="{FF2B5EF4-FFF2-40B4-BE49-F238E27FC236}">
                    <a16:creationId xmlns:a16="http://schemas.microsoft.com/office/drawing/2014/main" id="{498105FC-810B-6705-26FB-236A9B41887C}"/>
                  </a:ext>
                </a:extLst>
              </p:cNvPr>
              <p:cNvSpPr/>
              <p:nvPr/>
            </p:nvSpPr>
            <p:spPr>
              <a:xfrm>
                <a:off x="9283148" y="3224350"/>
                <a:ext cx="2107095" cy="190424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" name="Sechseck 4">
                <a:extLst>
                  <a:ext uri="{FF2B5EF4-FFF2-40B4-BE49-F238E27FC236}">
                    <a16:creationId xmlns:a16="http://schemas.microsoft.com/office/drawing/2014/main" id="{01466929-85DE-ACEB-8C70-2A0CAC3F6143}"/>
                  </a:ext>
                </a:extLst>
              </p:cNvPr>
              <p:cNvSpPr/>
              <p:nvPr/>
            </p:nvSpPr>
            <p:spPr>
              <a:xfrm>
                <a:off x="9296402" y="1190144"/>
                <a:ext cx="2107095" cy="190424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Sechseck 5">
                <a:extLst>
                  <a:ext uri="{FF2B5EF4-FFF2-40B4-BE49-F238E27FC236}">
                    <a16:creationId xmlns:a16="http://schemas.microsoft.com/office/drawing/2014/main" id="{90C80366-A6A2-D65A-657B-EA7B081A0362}"/>
                  </a:ext>
                </a:extLst>
              </p:cNvPr>
              <p:cNvSpPr/>
              <p:nvPr/>
            </p:nvSpPr>
            <p:spPr>
              <a:xfrm>
                <a:off x="7547115" y="4231513"/>
                <a:ext cx="2107095" cy="190424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Sechseck 6">
                <a:extLst>
                  <a:ext uri="{FF2B5EF4-FFF2-40B4-BE49-F238E27FC236}">
                    <a16:creationId xmlns:a16="http://schemas.microsoft.com/office/drawing/2014/main" id="{E538B28B-1313-EC0B-3191-C5634D701932}"/>
                  </a:ext>
                </a:extLst>
              </p:cNvPr>
              <p:cNvSpPr/>
              <p:nvPr/>
            </p:nvSpPr>
            <p:spPr>
              <a:xfrm>
                <a:off x="7560369" y="2197307"/>
                <a:ext cx="2107095" cy="190424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Sechseck 7">
                <a:extLst>
                  <a:ext uri="{FF2B5EF4-FFF2-40B4-BE49-F238E27FC236}">
                    <a16:creationId xmlns:a16="http://schemas.microsoft.com/office/drawing/2014/main" id="{FAF41077-1083-23E9-7B08-81DF2B9FA90C}"/>
                  </a:ext>
                </a:extLst>
              </p:cNvPr>
              <p:cNvSpPr/>
              <p:nvPr/>
            </p:nvSpPr>
            <p:spPr>
              <a:xfrm>
                <a:off x="11005930" y="6278979"/>
                <a:ext cx="2107095" cy="190424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Sechseck 8">
                <a:extLst>
                  <a:ext uri="{FF2B5EF4-FFF2-40B4-BE49-F238E27FC236}">
                    <a16:creationId xmlns:a16="http://schemas.microsoft.com/office/drawing/2014/main" id="{289F0EE8-828D-FD0E-E800-BA28A49854B4}"/>
                  </a:ext>
                </a:extLst>
              </p:cNvPr>
              <p:cNvSpPr/>
              <p:nvPr/>
            </p:nvSpPr>
            <p:spPr>
              <a:xfrm>
                <a:off x="11019184" y="4244773"/>
                <a:ext cx="2107095" cy="190424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Sechseck 9">
                <a:extLst>
                  <a:ext uri="{FF2B5EF4-FFF2-40B4-BE49-F238E27FC236}">
                    <a16:creationId xmlns:a16="http://schemas.microsoft.com/office/drawing/2014/main" id="{E24987AE-D24B-177C-EB87-C6416EBFAA78}"/>
                  </a:ext>
                </a:extLst>
              </p:cNvPr>
              <p:cNvSpPr/>
              <p:nvPr/>
            </p:nvSpPr>
            <p:spPr>
              <a:xfrm>
                <a:off x="5811075" y="5218803"/>
                <a:ext cx="2107095" cy="190424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Sechseck 10">
                <a:extLst>
                  <a:ext uri="{FF2B5EF4-FFF2-40B4-BE49-F238E27FC236}">
                    <a16:creationId xmlns:a16="http://schemas.microsoft.com/office/drawing/2014/main" id="{4B5DB575-C454-5C1E-F705-8563B1F22209}"/>
                  </a:ext>
                </a:extLst>
              </p:cNvPr>
              <p:cNvSpPr/>
              <p:nvPr/>
            </p:nvSpPr>
            <p:spPr>
              <a:xfrm>
                <a:off x="9283151" y="5251936"/>
                <a:ext cx="2107095" cy="190424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" name="Sechseck 11">
                <a:extLst>
                  <a:ext uri="{FF2B5EF4-FFF2-40B4-BE49-F238E27FC236}">
                    <a16:creationId xmlns:a16="http://schemas.microsoft.com/office/drawing/2014/main" id="{EFC8C249-EF52-D8E6-4F99-4BA4C6809D00}"/>
                  </a:ext>
                </a:extLst>
              </p:cNvPr>
              <p:cNvSpPr/>
              <p:nvPr/>
            </p:nvSpPr>
            <p:spPr>
              <a:xfrm>
                <a:off x="4075040" y="4218264"/>
                <a:ext cx="2107095" cy="190424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Sechseck 12">
                <a:extLst>
                  <a:ext uri="{FF2B5EF4-FFF2-40B4-BE49-F238E27FC236}">
                    <a16:creationId xmlns:a16="http://schemas.microsoft.com/office/drawing/2014/main" id="{A9A329A4-EAD2-F561-09F3-F804AEBBAD95}"/>
                  </a:ext>
                </a:extLst>
              </p:cNvPr>
              <p:cNvSpPr/>
              <p:nvPr/>
            </p:nvSpPr>
            <p:spPr>
              <a:xfrm>
                <a:off x="9289778" y="-824190"/>
                <a:ext cx="2107095" cy="190424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Sechseck 13">
                <a:extLst>
                  <a:ext uri="{FF2B5EF4-FFF2-40B4-BE49-F238E27FC236}">
                    <a16:creationId xmlns:a16="http://schemas.microsoft.com/office/drawing/2014/main" id="{72015E63-CEC1-B3C5-A7C7-1CC7676EBE0B}"/>
                  </a:ext>
                </a:extLst>
              </p:cNvPr>
              <p:cNvSpPr/>
              <p:nvPr/>
            </p:nvSpPr>
            <p:spPr>
              <a:xfrm>
                <a:off x="7553745" y="182973"/>
                <a:ext cx="2107095" cy="190424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Sechseck 14">
                <a:extLst>
                  <a:ext uri="{FF2B5EF4-FFF2-40B4-BE49-F238E27FC236}">
                    <a16:creationId xmlns:a16="http://schemas.microsoft.com/office/drawing/2014/main" id="{DE1F69DF-0310-CAC4-04D0-6755DAE2A5DF}"/>
                  </a:ext>
                </a:extLst>
              </p:cNvPr>
              <p:cNvSpPr/>
              <p:nvPr/>
            </p:nvSpPr>
            <p:spPr>
              <a:xfrm>
                <a:off x="5817712" y="-817566"/>
                <a:ext cx="2107095" cy="190424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Sechseck 15">
                <a:extLst>
                  <a:ext uri="{FF2B5EF4-FFF2-40B4-BE49-F238E27FC236}">
                    <a16:creationId xmlns:a16="http://schemas.microsoft.com/office/drawing/2014/main" id="{B3DDB80C-8B3A-079E-B044-A192B59E0220}"/>
                  </a:ext>
                </a:extLst>
              </p:cNvPr>
              <p:cNvSpPr/>
              <p:nvPr/>
            </p:nvSpPr>
            <p:spPr>
              <a:xfrm>
                <a:off x="11039059" y="189603"/>
                <a:ext cx="2107095" cy="190424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8" name="Sechseck 17">
              <a:extLst>
                <a:ext uri="{FF2B5EF4-FFF2-40B4-BE49-F238E27FC236}">
                  <a16:creationId xmlns:a16="http://schemas.microsoft.com/office/drawing/2014/main" id="{987EAC7B-C151-D222-CB3A-4BE90B19E192}"/>
                </a:ext>
              </a:extLst>
            </p:cNvPr>
            <p:cNvSpPr/>
            <p:nvPr/>
          </p:nvSpPr>
          <p:spPr>
            <a:xfrm>
              <a:off x="14513963" y="4253287"/>
              <a:ext cx="2107095" cy="190424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Sechseck 18">
              <a:extLst>
                <a:ext uri="{FF2B5EF4-FFF2-40B4-BE49-F238E27FC236}">
                  <a16:creationId xmlns:a16="http://schemas.microsoft.com/office/drawing/2014/main" id="{36989BE1-0DAA-0093-3776-96441A667CDB}"/>
                </a:ext>
              </a:extLst>
            </p:cNvPr>
            <p:cNvSpPr/>
            <p:nvPr/>
          </p:nvSpPr>
          <p:spPr>
            <a:xfrm>
              <a:off x="14527217" y="2219081"/>
              <a:ext cx="2107095" cy="190424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Sechseck 19">
              <a:extLst>
                <a:ext uri="{FF2B5EF4-FFF2-40B4-BE49-F238E27FC236}">
                  <a16:creationId xmlns:a16="http://schemas.microsoft.com/office/drawing/2014/main" id="{8F3A8FD8-7D6F-F9A3-7A46-7C5D7A52FE1C}"/>
                </a:ext>
              </a:extLst>
            </p:cNvPr>
            <p:cNvSpPr/>
            <p:nvPr/>
          </p:nvSpPr>
          <p:spPr>
            <a:xfrm>
              <a:off x="12777923" y="5240577"/>
              <a:ext cx="2107095" cy="190424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Sechseck 21">
              <a:extLst>
                <a:ext uri="{FF2B5EF4-FFF2-40B4-BE49-F238E27FC236}">
                  <a16:creationId xmlns:a16="http://schemas.microsoft.com/office/drawing/2014/main" id="{A36040E0-4251-E30F-F77B-D4BC26F54588}"/>
                </a:ext>
              </a:extLst>
            </p:cNvPr>
            <p:cNvSpPr/>
            <p:nvPr/>
          </p:nvSpPr>
          <p:spPr>
            <a:xfrm>
              <a:off x="14520593" y="204747"/>
              <a:ext cx="2107095" cy="190424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Sechseck 22">
              <a:extLst>
                <a:ext uri="{FF2B5EF4-FFF2-40B4-BE49-F238E27FC236}">
                  <a16:creationId xmlns:a16="http://schemas.microsoft.com/office/drawing/2014/main" id="{0C5777C5-D65F-004E-9CAD-8F48E1E6EA8C}"/>
                </a:ext>
              </a:extLst>
            </p:cNvPr>
            <p:cNvSpPr/>
            <p:nvPr/>
          </p:nvSpPr>
          <p:spPr>
            <a:xfrm>
              <a:off x="12784560" y="-795792"/>
              <a:ext cx="2107095" cy="190424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3935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draußen, Lavendel, lila, Blume enthält.&#10;&#10;Automatisch generierte Beschreibung">
            <a:extLst>
              <a:ext uri="{FF2B5EF4-FFF2-40B4-BE49-F238E27FC236}">
                <a16:creationId xmlns:a16="http://schemas.microsoft.com/office/drawing/2014/main" id="{BE5FA244-644B-F73E-4103-51F0332E6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76" b="90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Sechseck 3">
            <a:hlinkClick r:id="rId3" action="ppaction://hlinksldjump"/>
            <a:extLst>
              <a:ext uri="{FF2B5EF4-FFF2-40B4-BE49-F238E27FC236}">
                <a16:creationId xmlns:a16="http://schemas.microsoft.com/office/drawing/2014/main" id="{C71295E1-7D67-51DF-8E18-1B95C97E54BB}"/>
              </a:ext>
            </a:extLst>
          </p:cNvPr>
          <p:cNvSpPr/>
          <p:nvPr/>
        </p:nvSpPr>
        <p:spPr>
          <a:xfrm>
            <a:off x="480202" y="1417605"/>
            <a:ext cx="2656936" cy="2432649"/>
          </a:xfrm>
          <a:prstGeom prst="hexagon">
            <a:avLst/>
          </a:prstGeom>
          <a:solidFill>
            <a:srgbClr val="FFC000">
              <a:alpha val="50196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tx1"/>
                </a:solidFill>
                <a:latin typeface="Aaaameinfont" panose="02000503000000000000" pitchFamily="2" charset="0"/>
              </a:rPr>
              <a:t>Aussehen</a:t>
            </a:r>
          </a:p>
        </p:txBody>
      </p:sp>
      <p:sp>
        <p:nvSpPr>
          <p:cNvPr id="5" name="Sechseck 4">
            <a:hlinkClick r:id="rId4" action="ppaction://hlinksldjump"/>
            <a:extLst>
              <a:ext uri="{FF2B5EF4-FFF2-40B4-BE49-F238E27FC236}">
                <a16:creationId xmlns:a16="http://schemas.microsoft.com/office/drawing/2014/main" id="{DB938004-69D6-14D2-EB90-53905F62958B}"/>
              </a:ext>
            </a:extLst>
          </p:cNvPr>
          <p:cNvSpPr/>
          <p:nvPr/>
        </p:nvSpPr>
        <p:spPr>
          <a:xfrm>
            <a:off x="480202" y="3982525"/>
            <a:ext cx="2656936" cy="2432649"/>
          </a:xfrm>
          <a:prstGeom prst="hexagon">
            <a:avLst/>
          </a:prstGeom>
          <a:solidFill>
            <a:srgbClr val="FFC000">
              <a:alpha val="50196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tx1"/>
                </a:solidFill>
                <a:latin typeface="Aaaameinfont" panose="02000503000000000000" pitchFamily="2" charset="0"/>
              </a:rPr>
              <a:t>Lebens-raum</a:t>
            </a:r>
          </a:p>
        </p:txBody>
      </p:sp>
      <p:sp>
        <p:nvSpPr>
          <p:cNvPr id="6" name="Sechseck 5">
            <a:hlinkClick r:id="rId5" action="ppaction://hlinksldjump"/>
            <a:extLst>
              <a:ext uri="{FF2B5EF4-FFF2-40B4-BE49-F238E27FC236}">
                <a16:creationId xmlns:a16="http://schemas.microsoft.com/office/drawing/2014/main" id="{3085E986-765F-8663-413C-BCCC5DA09B42}"/>
              </a:ext>
            </a:extLst>
          </p:cNvPr>
          <p:cNvSpPr/>
          <p:nvPr/>
        </p:nvSpPr>
        <p:spPr>
          <a:xfrm>
            <a:off x="6533064" y="3996901"/>
            <a:ext cx="2656936" cy="2432649"/>
          </a:xfrm>
          <a:prstGeom prst="hexagon">
            <a:avLst/>
          </a:prstGeom>
          <a:solidFill>
            <a:srgbClr val="FFC000">
              <a:alpha val="50196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tx1"/>
                </a:solidFill>
                <a:latin typeface="Aaaameinfont" panose="02000503000000000000" pitchFamily="2" charset="0"/>
              </a:rPr>
              <a:t>Verhalten</a:t>
            </a:r>
          </a:p>
        </p:txBody>
      </p:sp>
      <p:sp>
        <p:nvSpPr>
          <p:cNvPr id="7" name="Sechseck 6">
            <a:hlinkClick r:id="rId6" action="ppaction://hlinksldjump"/>
            <a:extLst>
              <a:ext uri="{FF2B5EF4-FFF2-40B4-BE49-F238E27FC236}">
                <a16:creationId xmlns:a16="http://schemas.microsoft.com/office/drawing/2014/main" id="{0B19B045-B336-C07E-072E-EB2BB2F05B3C}"/>
              </a:ext>
            </a:extLst>
          </p:cNvPr>
          <p:cNvSpPr/>
          <p:nvPr/>
        </p:nvSpPr>
        <p:spPr>
          <a:xfrm>
            <a:off x="8706914" y="2702940"/>
            <a:ext cx="2656936" cy="2432649"/>
          </a:xfrm>
          <a:prstGeom prst="hexagon">
            <a:avLst/>
          </a:prstGeom>
          <a:solidFill>
            <a:srgbClr val="FFC000">
              <a:alpha val="50196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err="1">
                <a:solidFill>
                  <a:schemeClr val="tx1"/>
                </a:solidFill>
                <a:latin typeface="Aaaameinfont" panose="02000503000000000000" pitchFamily="2" charset="0"/>
              </a:rPr>
              <a:t>Besonder-heiten</a:t>
            </a:r>
            <a:endParaRPr lang="de-DE" sz="3200" dirty="0">
              <a:solidFill>
                <a:schemeClr val="tx1"/>
              </a:solidFill>
              <a:latin typeface="Aaaameinfont" panose="02000503000000000000" pitchFamily="2" charset="0"/>
            </a:endParaRPr>
          </a:p>
        </p:txBody>
      </p:sp>
      <p:sp>
        <p:nvSpPr>
          <p:cNvPr id="9" name="Sechseck 8">
            <a:hlinkClick r:id="rId7" action="ppaction://hlinksldjump"/>
            <a:extLst>
              <a:ext uri="{FF2B5EF4-FFF2-40B4-BE49-F238E27FC236}">
                <a16:creationId xmlns:a16="http://schemas.microsoft.com/office/drawing/2014/main" id="{3D27E390-8632-5B2D-789E-33A54BAB1D3B}"/>
              </a:ext>
            </a:extLst>
          </p:cNvPr>
          <p:cNvSpPr/>
          <p:nvPr/>
        </p:nvSpPr>
        <p:spPr>
          <a:xfrm>
            <a:off x="8706914" y="94888"/>
            <a:ext cx="2656936" cy="2432649"/>
          </a:xfrm>
          <a:prstGeom prst="hexagon">
            <a:avLst/>
          </a:prstGeom>
          <a:solidFill>
            <a:srgbClr val="FFC000">
              <a:alpha val="50196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chemeClr val="tx1"/>
                </a:solidFill>
                <a:latin typeface="Aaaameinfont" panose="02000503000000000000" pitchFamily="2" charset="0"/>
              </a:rPr>
              <a:t>Nahrung</a:t>
            </a:r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55632CD7-B6C8-67FF-AE81-FF1A695E28EF}"/>
              </a:ext>
            </a:extLst>
          </p:cNvPr>
          <p:cNvSpPr/>
          <p:nvPr/>
        </p:nvSpPr>
        <p:spPr>
          <a:xfrm>
            <a:off x="10862008" y="3982524"/>
            <a:ext cx="2656936" cy="2432649"/>
          </a:xfrm>
          <a:prstGeom prst="hexagon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>
            <a:extLst>
              <a:ext uri="{FF2B5EF4-FFF2-40B4-BE49-F238E27FC236}">
                <a16:creationId xmlns:a16="http://schemas.microsoft.com/office/drawing/2014/main" id="{E33A49E6-AEED-9A60-267D-6E91C72079AC}"/>
              </a:ext>
            </a:extLst>
          </p:cNvPr>
          <p:cNvSpPr/>
          <p:nvPr/>
        </p:nvSpPr>
        <p:spPr>
          <a:xfrm>
            <a:off x="10836115" y="6544567"/>
            <a:ext cx="2656936" cy="2432649"/>
          </a:xfrm>
          <a:prstGeom prst="hexagon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>
            <a:extLst>
              <a:ext uri="{FF2B5EF4-FFF2-40B4-BE49-F238E27FC236}">
                <a16:creationId xmlns:a16="http://schemas.microsoft.com/office/drawing/2014/main" id="{45BA7C0E-315C-21C1-0F77-8BFC0CE6B087}"/>
              </a:ext>
            </a:extLst>
          </p:cNvPr>
          <p:cNvSpPr/>
          <p:nvPr/>
        </p:nvSpPr>
        <p:spPr>
          <a:xfrm>
            <a:off x="10863515" y="1408981"/>
            <a:ext cx="2656936" cy="2432649"/>
          </a:xfrm>
          <a:prstGeom prst="hexagon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>
            <a:extLst>
              <a:ext uri="{FF2B5EF4-FFF2-40B4-BE49-F238E27FC236}">
                <a16:creationId xmlns:a16="http://schemas.microsoft.com/office/drawing/2014/main" id="{525AA632-1FF3-11DC-54F6-7B42C25A7C01}"/>
              </a:ext>
            </a:extLst>
          </p:cNvPr>
          <p:cNvSpPr/>
          <p:nvPr/>
        </p:nvSpPr>
        <p:spPr>
          <a:xfrm>
            <a:off x="6515811" y="6533068"/>
            <a:ext cx="2656936" cy="2432649"/>
          </a:xfrm>
          <a:prstGeom prst="hexagon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>
            <a:extLst>
              <a:ext uri="{FF2B5EF4-FFF2-40B4-BE49-F238E27FC236}">
                <a16:creationId xmlns:a16="http://schemas.microsoft.com/office/drawing/2014/main" id="{2AC98E43-0462-D29B-F5DE-3F6F556C4553}"/>
              </a:ext>
            </a:extLst>
          </p:cNvPr>
          <p:cNvSpPr/>
          <p:nvPr/>
        </p:nvSpPr>
        <p:spPr>
          <a:xfrm>
            <a:off x="6515813" y="-1144438"/>
            <a:ext cx="2656936" cy="2432649"/>
          </a:xfrm>
          <a:prstGeom prst="hexagon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>
            <a:extLst>
              <a:ext uri="{FF2B5EF4-FFF2-40B4-BE49-F238E27FC236}">
                <a16:creationId xmlns:a16="http://schemas.microsoft.com/office/drawing/2014/main" id="{0F4D7E69-E250-0D2A-8A33-6325CB77774F}"/>
              </a:ext>
            </a:extLst>
          </p:cNvPr>
          <p:cNvSpPr/>
          <p:nvPr/>
        </p:nvSpPr>
        <p:spPr>
          <a:xfrm>
            <a:off x="-1701517" y="2685688"/>
            <a:ext cx="2656936" cy="2432649"/>
          </a:xfrm>
          <a:prstGeom prst="hexagon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>
            <a:extLst>
              <a:ext uri="{FF2B5EF4-FFF2-40B4-BE49-F238E27FC236}">
                <a16:creationId xmlns:a16="http://schemas.microsoft.com/office/drawing/2014/main" id="{7A76AE8E-E82C-56A6-838B-99726D9A66A9}"/>
              </a:ext>
            </a:extLst>
          </p:cNvPr>
          <p:cNvSpPr/>
          <p:nvPr/>
        </p:nvSpPr>
        <p:spPr>
          <a:xfrm>
            <a:off x="2674962" y="5237825"/>
            <a:ext cx="2656936" cy="2432649"/>
          </a:xfrm>
          <a:prstGeom prst="hexagon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>
            <a:extLst>
              <a:ext uri="{FF2B5EF4-FFF2-40B4-BE49-F238E27FC236}">
                <a16:creationId xmlns:a16="http://schemas.microsoft.com/office/drawing/2014/main" id="{76094A04-590F-8F66-469A-74F3E832650E}"/>
              </a:ext>
            </a:extLst>
          </p:cNvPr>
          <p:cNvSpPr/>
          <p:nvPr/>
        </p:nvSpPr>
        <p:spPr>
          <a:xfrm>
            <a:off x="2636803" y="135145"/>
            <a:ext cx="2656936" cy="2432649"/>
          </a:xfrm>
          <a:prstGeom prst="hexagon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>
            <a:extLst>
              <a:ext uri="{FF2B5EF4-FFF2-40B4-BE49-F238E27FC236}">
                <a16:creationId xmlns:a16="http://schemas.microsoft.com/office/drawing/2014/main" id="{25CDDDBB-A48D-0ECD-4DCE-E778CDC6FEF8}"/>
              </a:ext>
            </a:extLst>
          </p:cNvPr>
          <p:cNvSpPr/>
          <p:nvPr/>
        </p:nvSpPr>
        <p:spPr>
          <a:xfrm>
            <a:off x="480202" y="-1121437"/>
            <a:ext cx="2656936" cy="2432649"/>
          </a:xfrm>
          <a:prstGeom prst="hexagon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8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Honigwabe, Bienenstock, Biene, Insekt enthält.&#10;&#10;Automatisch generierte Beschreibung">
            <a:extLst>
              <a:ext uri="{FF2B5EF4-FFF2-40B4-BE49-F238E27FC236}">
                <a16:creationId xmlns:a16="http://schemas.microsoft.com/office/drawing/2014/main" id="{101DC96A-6AB1-E547-81CB-5517A9D4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-8161035"/>
            <a:ext cx="12192000" cy="1828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0D07B3-6977-4773-DE15-4B3C2CA2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905"/>
            <a:ext cx="10515600" cy="1325563"/>
          </a:xfrm>
        </p:spPr>
        <p:txBody>
          <a:bodyPr>
            <a:normAutofit/>
          </a:bodyPr>
          <a:lstStyle/>
          <a:p>
            <a:r>
              <a:rPr lang="de-DE" sz="4800" dirty="0">
                <a:latin typeface="Aaaameinfont" panose="02000503000000000000" pitchFamily="2" charset="0"/>
              </a:rPr>
              <a:t>Aussehen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994580-6D39-8FC0-3F8A-0A361F383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6904"/>
            <a:ext cx="10515600" cy="4351338"/>
          </a:xfrm>
        </p:spPr>
        <p:txBody>
          <a:bodyPr/>
          <a:lstStyle/>
          <a:p>
            <a:r>
              <a:rPr lang="de-DE" sz="3600" dirty="0">
                <a:latin typeface="Aaaameinfont" panose="02000503000000000000" pitchFamily="2" charset="0"/>
              </a:rPr>
              <a:t>Wie groß? </a:t>
            </a:r>
          </a:p>
          <a:p>
            <a:r>
              <a:rPr lang="de-DE" sz="3600" dirty="0">
                <a:latin typeface="Aaaameinfont" panose="02000503000000000000" pitchFamily="2" charset="0"/>
              </a:rPr>
              <a:t>Farbe: gelb und schwarz gestreift</a:t>
            </a:r>
          </a:p>
          <a:p>
            <a:r>
              <a:rPr lang="de-DE" sz="3600" dirty="0">
                <a:latin typeface="Aaaameinfont" panose="02000503000000000000" pitchFamily="2" charset="0"/>
              </a:rPr>
              <a:t>Körperbau: sechs Beine, zwei Flügel, kleiner Rüssel</a:t>
            </a:r>
          </a:p>
          <a:p>
            <a:r>
              <a:rPr lang="de-DE" sz="3600" dirty="0">
                <a:latin typeface="Aaaameinfont" panose="02000503000000000000" pitchFamily="2" charset="0"/>
              </a:rPr>
              <a:t>Leicht wie 🪶</a:t>
            </a:r>
          </a:p>
          <a:p>
            <a:endParaRPr lang="de-DE" dirty="0"/>
          </a:p>
        </p:txBody>
      </p:sp>
      <p:pic>
        <p:nvPicPr>
          <p:cNvPr id="5" name="Grafik 4" descr="Ein Bild, das Clipart, Zeichnung, Smiley, Darstellung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860CECC7-6482-EE59-149E-50D1DAACA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287" y="5009675"/>
            <a:ext cx="2442320" cy="1483200"/>
          </a:xfrm>
          <a:prstGeom prst="rect">
            <a:avLst/>
          </a:prstGeom>
        </p:spPr>
      </p:pic>
      <p:pic>
        <p:nvPicPr>
          <p:cNvPr id="7" name="Grafik 6" descr="Ein Bild, das Clipart, Cartoon, Smiley enthält.&#10;&#10;Automatisch generierte Beschreibung">
            <a:extLst>
              <a:ext uri="{FF2B5EF4-FFF2-40B4-BE49-F238E27FC236}">
                <a16:creationId xmlns:a16="http://schemas.microsoft.com/office/drawing/2014/main" id="{0AC8C5F3-98E9-A380-47D4-BF6BC87D0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711" y="519946"/>
            <a:ext cx="2574995" cy="241674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6A87C3B-5A17-E6C8-838D-ADFB71BE570D}"/>
              </a:ext>
            </a:extLst>
          </p:cNvPr>
          <p:cNvSpPr txBox="1"/>
          <p:nvPr/>
        </p:nvSpPr>
        <p:spPr>
          <a:xfrm>
            <a:off x="2934119" y="210927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👍🏻</a:t>
            </a:r>
          </a:p>
        </p:txBody>
      </p:sp>
    </p:spTree>
    <p:extLst>
      <p:ext uri="{BB962C8B-B14F-4D97-AF65-F5344CB8AC3E}">
        <p14:creationId xmlns:p14="http://schemas.microsoft.com/office/powerpoint/2010/main" val="13907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Insekt, Pollen, Biene, Makrofotografie enthält.&#10;&#10;Automatisch generierte Beschreibung">
            <a:extLst>
              <a:ext uri="{FF2B5EF4-FFF2-40B4-BE49-F238E27FC236}">
                <a16:creationId xmlns:a16="http://schemas.microsoft.com/office/drawing/2014/main" id="{47F180B0-DD7F-A216-C68E-466BA18A39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-1837454"/>
            <a:ext cx="12192000" cy="90677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6DC1EC-A635-DBCE-C191-ABC03490F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Aaaameinfont" panose="02000503000000000000" pitchFamily="2" charset="0"/>
              </a:rPr>
              <a:t>Lebensraum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9FFF3D-53E9-27C2-15B1-28EEACEA1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>
                <a:latin typeface="Aaaameinfont" panose="02000503000000000000" pitchFamily="2" charset="0"/>
              </a:rPr>
              <a:t>Aus was bestehen Bienenstöcke? </a:t>
            </a:r>
          </a:p>
          <a:p>
            <a:r>
              <a:rPr lang="de-DE" sz="3600" dirty="0">
                <a:latin typeface="Aaaameinfont" panose="02000503000000000000" pitchFamily="2" charset="0"/>
              </a:rPr>
              <a:t>Bienenstöcke können in Bäumen, in Höhlen oder auch von Menschen gebaut sein</a:t>
            </a:r>
          </a:p>
          <a:p>
            <a:r>
              <a:rPr lang="de-DE" sz="3600" dirty="0">
                <a:latin typeface="Aaaameinfont" panose="02000503000000000000" pitchFamily="2" charset="0"/>
              </a:rPr>
              <a:t>Leben auf der ganzen Welt, außer in den Polargebieten</a:t>
            </a:r>
          </a:p>
          <a:p>
            <a:endParaRPr lang="de-DE" dirty="0"/>
          </a:p>
        </p:txBody>
      </p:sp>
      <p:pic>
        <p:nvPicPr>
          <p:cNvPr id="4" name="Grafik 3" descr="Ein Bild, das Clipart, Zeichnung, Smiley, Darstellung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E344E132-BBE1-F1B4-0C5A-131E94F33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287" y="5009675"/>
            <a:ext cx="2442320" cy="14832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594D1DF-A98D-FB0D-C1EF-DACE753681F7}"/>
              </a:ext>
            </a:extLst>
          </p:cNvPr>
          <p:cNvSpPr txBox="1"/>
          <p:nvPr/>
        </p:nvSpPr>
        <p:spPr>
          <a:xfrm>
            <a:off x="7673591" y="1796996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latin typeface="Aaaameinfont" panose="02000503000000000000" pitchFamily="2" charset="0"/>
                <a:sym typeface="Wingdings" pitchFamily="2" charset="2"/>
              </a:rPr>
              <a:t> Waben!</a:t>
            </a:r>
            <a:endParaRPr lang="de-DE" sz="3200" dirty="0">
              <a:latin typeface="Aaaameinfo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9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Essen, Saft, draußen, Tasse enthält.&#10;&#10;Automatisch generierte Beschreibung">
            <a:extLst>
              <a:ext uri="{FF2B5EF4-FFF2-40B4-BE49-F238E27FC236}">
                <a16:creationId xmlns:a16="http://schemas.microsoft.com/office/drawing/2014/main" id="{3535CA60-22EF-1CF2-72DD-673DA7F322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-1"/>
            <a:ext cx="12192000" cy="812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F48432-6A9E-65A8-A86C-D81F861A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Aaaameinfont" panose="02000503000000000000" pitchFamily="2" charset="0"/>
              </a:rPr>
              <a:t>Nahrung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71EB5-A57E-465A-74BD-103A7A950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>
                <a:latin typeface="Aaaameinfont" panose="02000503000000000000" pitchFamily="2" charset="0"/>
              </a:rPr>
              <a:t>Wie heißt die süße </a:t>
            </a:r>
            <a:r>
              <a:rPr lang="de-DE" sz="3600" dirty="0" err="1">
                <a:latin typeface="Aaaameinfont" panose="02000503000000000000" pitchFamily="2" charset="0"/>
              </a:rPr>
              <a:t>Flüßigkeit</a:t>
            </a:r>
            <a:r>
              <a:rPr lang="de-DE" sz="3600" dirty="0">
                <a:latin typeface="Aaaameinfont" panose="02000503000000000000" pitchFamily="2" charset="0"/>
              </a:rPr>
              <a:t> in Blüten?</a:t>
            </a:r>
          </a:p>
          <a:p>
            <a:r>
              <a:rPr lang="de-DE" sz="3600" dirty="0">
                <a:latin typeface="Aaaameinfont" panose="02000503000000000000" pitchFamily="2" charset="0"/>
              </a:rPr>
              <a:t>Machen daraus Honig</a:t>
            </a:r>
          </a:p>
          <a:p>
            <a:r>
              <a:rPr lang="de-DE" sz="3600" dirty="0">
                <a:latin typeface="Aaaameinfont" panose="02000503000000000000" pitchFamily="2" charset="0"/>
              </a:rPr>
              <a:t>Wie transportieren Bienen den Honig?   </a:t>
            </a:r>
          </a:p>
          <a:p>
            <a:r>
              <a:rPr lang="de-DE" sz="3600" dirty="0">
                <a:latin typeface="Aaaameinfont" panose="02000503000000000000" pitchFamily="2" charset="0"/>
              </a:rPr>
              <a:t>Honig ist ihre Lieblingsspeise und wird als Vorrat für den Winter gesammelt</a:t>
            </a:r>
          </a:p>
          <a:p>
            <a:endParaRPr lang="de-DE" sz="3600" dirty="0">
              <a:latin typeface="Aaaameinfont" panose="02000503000000000000" pitchFamily="2" charset="0"/>
            </a:endParaRPr>
          </a:p>
          <a:p>
            <a:endParaRPr lang="de-DE" sz="3600" dirty="0">
              <a:latin typeface="Aaaameinfont" panose="02000503000000000000" pitchFamily="2" charset="0"/>
            </a:endParaRPr>
          </a:p>
          <a:p>
            <a:endParaRPr lang="de-DE" dirty="0"/>
          </a:p>
        </p:txBody>
      </p:sp>
      <p:pic>
        <p:nvPicPr>
          <p:cNvPr id="4" name="Grafik 3" descr="Ein Bild, das Clipart, Zeichnung, Smiley, Darstellung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E4CCF9CC-AB80-C078-A24D-27B9F22C1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287" y="5009675"/>
            <a:ext cx="2442320" cy="14832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726C00D-E51D-2D06-7154-08E712C6DAB4}"/>
              </a:ext>
            </a:extLst>
          </p:cNvPr>
          <p:cNvSpPr txBox="1"/>
          <p:nvPr/>
        </p:nvSpPr>
        <p:spPr>
          <a:xfrm>
            <a:off x="8899969" y="1763872"/>
            <a:ext cx="20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Aaaameinfont" panose="02000503000000000000" pitchFamily="2" charset="0"/>
                <a:sym typeface="Wingdings" pitchFamily="2" charset="2"/>
              </a:rPr>
              <a:t> Nektar!</a:t>
            </a:r>
            <a:endParaRPr lang="de-DE" sz="3600" dirty="0">
              <a:latin typeface="Aaaameinfo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0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Hautflügler, Bestäuber, Makrofotografie, Biene enthält.&#10;&#10;Automatisch generierte Beschreibung">
            <a:extLst>
              <a:ext uri="{FF2B5EF4-FFF2-40B4-BE49-F238E27FC236}">
                <a16:creationId xmlns:a16="http://schemas.microsoft.com/office/drawing/2014/main" id="{BDC224BA-B6CF-45B4-A77C-4BDE1EE1DE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84200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3F882DD-36B1-D9D9-7CB3-21CF69C6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Aaaameinfont" panose="02000503000000000000" pitchFamily="2" charset="0"/>
              </a:rPr>
              <a:t>Besonderheiten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7CAEDA-B965-4C95-1D38-740E3F576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325"/>
            <a:ext cx="9791700" cy="4351338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Aaaameinfont" panose="02000503000000000000" pitchFamily="2" charset="0"/>
              </a:rPr>
              <a:t>Wie schnell fliegen Bienen? </a:t>
            </a:r>
          </a:p>
          <a:p>
            <a:r>
              <a:rPr lang="de-DE" sz="3600" dirty="0">
                <a:latin typeface="Aaaameinfont" panose="02000503000000000000" pitchFamily="2" charset="0"/>
              </a:rPr>
              <a:t>Wichtige Rolle in der Natur und in der Landwirtschaft: Blumen bestäuben</a:t>
            </a:r>
          </a:p>
          <a:p>
            <a:r>
              <a:rPr lang="de-DE" sz="3600" dirty="0">
                <a:latin typeface="Aaaameinfont" panose="02000503000000000000" pitchFamily="2" charset="0"/>
              </a:rPr>
              <a:t>Ohne Bienen gäbe es weniger Blumen und Früchte auf der Welt</a:t>
            </a:r>
          </a:p>
        </p:txBody>
      </p:sp>
      <p:pic>
        <p:nvPicPr>
          <p:cNvPr id="8" name="Grafik 7" descr="Ein Bild, das Clipart, Zeichnung, Smiley, Darstellung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8EC14F2A-DDC3-53DB-6446-C3BFE7A68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287" y="5009675"/>
            <a:ext cx="2442320" cy="14832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3B1F320-6DDF-8A83-B026-014F541A3BC0}"/>
              </a:ext>
            </a:extLst>
          </p:cNvPr>
          <p:cNvSpPr txBox="1"/>
          <p:nvPr/>
        </p:nvSpPr>
        <p:spPr>
          <a:xfrm>
            <a:off x="6252348" y="1679397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latin typeface="Aaaameinfont" panose="02000503000000000000" pitchFamily="2" charset="0"/>
                <a:sym typeface="Wingdings" pitchFamily="2" charset="2"/>
              </a:rPr>
              <a:t> </a:t>
            </a:r>
            <a:r>
              <a:rPr lang="de-DE" sz="3200" dirty="0">
                <a:latin typeface="Aaaameinfont" panose="02000503000000000000" pitchFamily="2" charset="0"/>
              </a:rPr>
              <a:t>bis zu 20 km/h </a:t>
            </a:r>
          </a:p>
          <a:p>
            <a:endParaRPr lang="de-DE" dirty="0"/>
          </a:p>
        </p:txBody>
      </p:sp>
      <p:sp>
        <p:nvSpPr>
          <p:cNvPr id="5" name="Stern mit 5 Zacken 4">
            <a:extLst>
              <a:ext uri="{FF2B5EF4-FFF2-40B4-BE49-F238E27FC236}">
                <a16:creationId xmlns:a16="http://schemas.microsoft.com/office/drawing/2014/main" id="{EA73D6CF-C01B-12AB-0C35-28CD134BBA31}"/>
              </a:ext>
            </a:extLst>
          </p:cNvPr>
          <p:cNvSpPr/>
          <p:nvPr/>
        </p:nvSpPr>
        <p:spPr>
          <a:xfrm>
            <a:off x="10217658" y="941153"/>
            <a:ext cx="743578" cy="643094"/>
          </a:xfrm>
          <a:prstGeom prst="star5">
            <a:avLst>
              <a:gd name="adj" fmla="val 27050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865D8BE-2DB2-3242-0C9A-42A5F9883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62798" y="4259804"/>
            <a:ext cx="2041160" cy="20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1.2638 -0.0132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Pflanze, Pollen, Sonnenblume, Wirbellose enthält.&#10;&#10;Automatisch generierte Beschreibung">
            <a:extLst>
              <a:ext uri="{FF2B5EF4-FFF2-40B4-BE49-F238E27FC236}">
                <a16:creationId xmlns:a16="http://schemas.microsoft.com/office/drawing/2014/main" id="{0F006BDE-CB4A-F222-9EDC-6462EA95CE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-2395575"/>
            <a:ext cx="12226289" cy="92535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6F7685-886F-0ED6-7007-3CB9A8D9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Aaaameinfont" panose="02000503000000000000" pitchFamily="2" charset="0"/>
              </a:rPr>
              <a:t>Verhalten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3A29D7-1AA6-2941-A746-4A0EB2C04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latin typeface="Aaaameinfont" panose="02000503000000000000" pitchFamily="2" charset="0"/>
              </a:rPr>
              <a:t>Leben in Kolonie</a:t>
            </a:r>
          </a:p>
          <a:p>
            <a:r>
              <a:rPr lang="de-DE" sz="3600" dirty="0">
                <a:latin typeface="Aaaameinfont" panose="02000503000000000000" pitchFamily="2" charset="0"/>
              </a:rPr>
              <a:t>Wie heißt die Mutter aller Bienen?</a:t>
            </a:r>
          </a:p>
          <a:p>
            <a:r>
              <a:rPr lang="de-DE" sz="3600" dirty="0">
                <a:latin typeface="Aaaameinfont" panose="02000503000000000000" pitchFamily="2" charset="0"/>
              </a:rPr>
              <a:t>Arbeiterinnen sammeln Nektar, bauen Waben und pflegen die Brut</a:t>
            </a:r>
          </a:p>
          <a:p>
            <a:r>
              <a:rPr lang="de-DE" sz="3600" dirty="0">
                <a:latin typeface="Aaaameinfont" panose="02000503000000000000" pitchFamily="2" charset="0"/>
              </a:rPr>
              <a:t>Wie heißen die männlichen Bienen?</a:t>
            </a:r>
          </a:p>
        </p:txBody>
      </p:sp>
      <p:pic>
        <p:nvPicPr>
          <p:cNvPr id="4" name="Grafik 3" descr="Ein Bild, das Clipart, Zeichnung, Smiley, Darstellung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895E6738-D338-A1A3-8D2E-46CDE179A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287" y="5009675"/>
            <a:ext cx="2442320" cy="14832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696AEB6-E501-B054-B298-A8EA02BE6925}"/>
              </a:ext>
            </a:extLst>
          </p:cNvPr>
          <p:cNvSpPr txBox="1"/>
          <p:nvPr/>
        </p:nvSpPr>
        <p:spPr>
          <a:xfrm>
            <a:off x="7278130" y="2397211"/>
            <a:ext cx="192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+mj-lt"/>
                <a:sym typeface="Wingdings" pitchFamily="2" charset="2"/>
              </a:rPr>
              <a:t> </a:t>
            </a:r>
            <a:r>
              <a:rPr lang="de-DE" sz="3600" dirty="0">
                <a:latin typeface="Aaaameinfont" panose="02000503000000000000" pitchFamily="2" charset="0"/>
                <a:sym typeface="Wingdings" pitchFamily="2" charset="2"/>
              </a:rPr>
              <a:t>Königin</a:t>
            </a:r>
            <a:endParaRPr lang="de-DE" sz="3600" dirty="0">
              <a:latin typeface="Aaaameinfont" panose="02000503000000000000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469BBD4-1B03-5FCE-3997-45389E4135A9}"/>
              </a:ext>
            </a:extLst>
          </p:cNvPr>
          <p:cNvSpPr txBox="1"/>
          <p:nvPr/>
        </p:nvSpPr>
        <p:spPr>
          <a:xfrm>
            <a:off x="7377671" y="4128222"/>
            <a:ext cx="2117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Aaaameinfont" panose="02000503000000000000" pitchFamily="2" charset="0"/>
                <a:sym typeface="Wingdings" pitchFamily="2" charset="2"/>
              </a:rPr>
              <a:t> Drohnen</a:t>
            </a:r>
            <a:endParaRPr lang="de-DE" sz="3600" dirty="0">
              <a:latin typeface="Aaaameinfo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Breitbild</PresentationFormat>
  <Paragraphs>36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Aaaameinfont</vt:lpstr>
      <vt:lpstr>Arial</vt:lpstr>
      <vt:lpstr>Calibri</vt:lpstr>
      <vt:lpstr>Calibri Light</vt:lpstr>
      <vt:lpstr>Office</vt:lpstr>
      <vt:lpstr>Die Biene</vt:lpstr>
      <vt:lpstr>PowerPoint-Präsentation</vt:lpstr>
      <vt:lpstr>Aussehen</vt:lpstr>
      <vt:lpstr>Lebensraum</vt:lpstr>
      <vt:lpstr>Nahrung</vt:lpstr>
      <vt:lpstr>Besonderheiten</vt:lpstr>
      <vt:lpstr>Verhalten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Flug der Bienen</dc:title>
  <dc:creator>lisa mann</dc:creator>
  <cp:lastModifiedBy>Siglinde Spuller</cp:lastModifiedBy>
  <cp:revision>3</cp:revision>
  <dcterms:created xsi:type="dcterms:W3CDTF">2023-06-05T20:15:08Z</dcterms:created>
  <dcterms:modified xsi:type="dcterms:W3CDTF">2023-10-03T13:38:58Z</dcterms:modified>
</cp:coreProperties>
</file>